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60"/>
  </p:notesMasterIdLst>
  <p:sldIdLst>
    <p:sldId id="322" r:id="rId2"/>
    <p:sldId id="276" r:id="rId3"/>
    <p:sldId id="302" r:id="rId4"/>
    <p:sldId id="307" r:id="rId5"/>
    <p:sldId id="303" r:id="rId6"/>
    <p:sldId id="277" r:id="rId7"/>
    <p:sldId id="278" r:id="rId8"/>
    <p:sldId id="308" r:id="rId9"/>
    <p:sldId id="309" r:id="rId10"/>
    <p:sldId id="310" r:id="rId11"/>
    <p:sldId id="311" r:id="rId12"/>
    <p:sldId id="257" r:id="rId13"/>
    <p:sldId id="258" r:id="rId14"/>
    <p:sldId id="282" r:id="rId15"/>
    <p:sldId id="283" r:id="rId16"/>
    <p:sldId id="284" r:id="rId17"/>
    <p:sldId id="285" r:id="rId18"/>
    <p:sldId id="259" r:id="rId19"/>
    <p:sldId id="286" r:id="rId20"/>
    <p:sldId id="287" r:id="rId21"/>
    <p:sldId id="288" r:id="rId22"/>
    <p:sldId id="289" r:id="rId23"/>
    <p:sldId id="260" r:id="rId24"/>
    <p:sldId id="261" r:id="rId25"/>
    <p:sldId id="273" r:id="rId26"/>
    <p:sldId id="300" r:id="rId27"/>
    <p:sldId id="290" r:id="rId28"/>
    <p:sldId id="295" r:id="rId29"/>
    <p:sldId id="262" r:id="rId30"/>
    <p:sldId id="293" r:id="rId31"/>
    <p:sldId id="304" r:id="rId32"/>
    <p:sldId id="263" r:id="rId33"/>
    <p:sldId id="306" r:id="rId34"/>
    <p:sldId id="305" r:id="rId35"/>
    <p:sldId id="265" r:id="rId36"/>
    <p:sldId id="294" r:id="rId37"/>
    <p:sldId id="296" r:id="rId38"/>
    <p:sldId id="266" r:id="rId39"/>
    <p:sldId id="267" r:id="rId40"/>
    <p:sldId id="297" r:id="rId41"/>
    <p:sldId id="268" r:id="rId42"/>
    <p:sldId id="298" r:id="rId43"/>
    <p:sldId id="269" r:id="rId44"/>
    <p:sldId id="274" r:id="rId45"/>
    <p:sldId id="270" r:id="rId46"/>
    <p:sldId id="299" r:id="rId47"/>
    <p:sldId id="271" r:id="rId48"/>
    <p:sldId id="291" r:id="rId49"/>
    <p:sldId id="312" r:id="rId50"/>
    <p:sldId id="313" r:id="rId51"/>
    <p:sldId id="314" r:id="rId52"/>
    <p:sldId id="315" r:id="rId53"/>
    <p:sldId id="321" r:id="rId54"/>
    <p:sldId id="317" r:id="rId55"/>
    <p:sldId id="318" r:id="rId56"/>
    <p:sldId id="319" r:id="rId57"/>
    <p:sldId id="279" r:id="rId58"/>
    <p:sldId id="301" r:id="rId5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84275" autoAdjust="0"/>
  </p:normalViewPr>
  <p:slideViewPr>
    <p:cSldViewPr snapToGrid="0">
      <p:cViewPr varScale="1">
        <p:scale>
          <a:sx n="76" d="100"/>
          <a:sy n="76" d="100"/>
        </p:scale>
        <p:origin x="144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5201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fee40ca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fee40ca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650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9c20e06d8669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9c20e06d8669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027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9c20e06d8669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9c20e06d8669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https://mumeaw.com/design/%E0%B8%A3%E0%B8%B9%E0%B8%9B%E0%B8%81%E0%B8%B2%E0%B8%A3%E0%B9%8C%E0%B8%95%E0%B8%B9%E0%B8%99%E0%B9%80%E0%B8%94%E0%B9%87%E0%B8%81/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358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9c20e06d8669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9c20e06d8669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https://th.pngtree.com/freepng/cartoon-man-and-girl_2507718.html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1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fee40cad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fee40cad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http://www.twoeggz.com/news/2189275.html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86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ff8073a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ff8073a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http://www.yogeev.com/article/36390.html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339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fee40cad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fee40cad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dirty="0">
                <a:solidFill>
                  <a:schemeClr val="dk1"/>
                </a:solidFill>
              </a:rPr>
              <a:t>https://imagineering.co.th/stema-%E0%B8%9B1-%E0%B8%AB%E0%B8%99%E0%B9%88%E0%B8%A7%E0%B8%A24/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570976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https://www.learningstudio.info/chinese-language-body-vocabulary/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536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fee40cad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fee40cad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868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ff8073a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ff8073a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https://www.dreamstime.com/stock-illustration-what-else-joe-businessman-says-s-coffee-break-imitation-george-clooney-image54269009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6397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ff8073a4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ff8073a4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https://www.sanook.com/health/9541/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https://th.pngtree.com/freepng/a-vomit-figure_3372609.html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https://th.pngtree.com/freepng/baby-illustration-fever_3493380.html</a:t>
            </a:r>
            <a:endParaRPr lang="th-TH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https://pantip.com/topic/36109144</a:t>
            </a:r>
            <a:endParaRPr lang="th-TH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https://www.google.com/</a:t>
            </a:r>
            <a:r>
              <a:rPr lang="en-US" dirty="0" err="1" smtClean="0"/>
              <a:t>search?biw</a:t>
            </a:r>
            <a:r>
              <a:rPr lang="en-US" dirty="0" smtClean="0"/>
              <a:t>=790&amp;bih=606&amp;tbm=</a:t>
            </a:r>
            <a:r>
              <a:rPr lang="en-US" dirty="0" err="1" smtClean="0"/>
              <a:t>isch&amp;sa</a:t>
            </a:r>
            <a:r>
              <a:rPr lang="en-US" dirty="0" smtClean="0"/>
              <a:t>=1&amp;ei=5C55XMTHMoqmwgPn35_wDQ&amp;q=%E0%B8%99%E0%B8%AD%E0%B8%99%E0%B9%84%E0%B8%A1%E0%B9%88%E0%B8%AB%E0%B8%A5%E0%B8%B1%E0%B8%9A%E0%B8%81%E0%B8%B2%E0%B8%95%E0%B8%B9%E0%B8%99&amp;oq=%E0%B8%99%E0%B8%AD%E0%B8%99%E0%B9%84%E0%B8%A1%E0%B9%88%E0%B8%AB%E0%B8%A5%E0%B8%B1%E0%B8%9A%E0%B8%81%E0%B8%B2%E0%B8%95%E0%B8%B9%E0%B8%99&amp;gs_l=img.3...85299.87254..87592...0.0..0.239.1332.8j3j1......1....1..gws-wiz-img.......0j0i10j0i7i10i30j0i8i7i10i30j0i10i24.1W-4QZL-zfY#imgrc=-</a:t>
            </a:r>
            <a:r>
              <a:rPr lang="en-US" dirty="0" err="1" smtClean="0"/>
              <a:t>URvSQiRyYNWHM</a:t>
            </a:r>
            <a:r>
              <a:rPr lang="en-US" dirty="0" smtClean="0"/>
              <a:t>:</a:t>
            </a:r>
            <a:endParaRPr lang="th-TH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16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fee40ca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fee40ca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/>
              <a:t>แพทย์ ผู้ป่วย พยาบาล โรงพยาบาล ทำเป็นกรอบแยกออกมา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1055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ff8073a4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ff8073a4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659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ff8073a4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ff8073a4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571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ff8073a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ff8073a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224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ff8073a4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ff8073a4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265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ff8073a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ff8073a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https://th.pngtree.com/freepng/cartoon-operating-table_2824469.html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571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ff8073a4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ff8073a4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Jia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= </a:t>
            </a:r>
            <a:r>
              <a:rPr lang="th-TH" dirty="0" smtClean="0"/>
              <a:t>ทั้งครอบครัว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6840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ff8073a4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ff8073a4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73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ff8073a4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ff8073a4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http://www.goddesszilla.com/stylezilla/drinking-tips-for-beginners/</a:t>
            </a:r>
            <a:endParaRPr lang="th-TH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https://th.pngtree.com/freepng/no-smoking_3337221.html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213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fee40ca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fee40ca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/>
              <a:t>แก้ </a:t>
            </a:r>
            <a:r>
              <a:rPr lang="th-TH" dirty="0" err="1" smtClean="0"/>
              <a:t>pinyin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4957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fee40cad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fee40cad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74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ee40ca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ee40ca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284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fee40cad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fee40cad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147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ee40cad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ee40cad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04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ee40cad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ee40cad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490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ff8073a4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ff8073a4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Xu1 yao4 </a:t>
            </a:r>
            <a:r>
              <a:rPr lang="th-TH" dirty="0" smtClean="0"/>
              <a:t>เพราะกว่า</a:t>
            </a:r>
            <a:r>
              <a:rPr lang="th-TH" baseline="0" dirty="0" smtClean="0"/>
              <a:t> เท่ากับ</a:t>
            </a:r>
            <a:r>
              <a:rPr lang="th-TH" baseline="0" dirty="0" smtClean="0"/>
              <a:t>ควร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aseline="0" dirty="0" smtClean="0"/>
              <a:t>你必须留在医院 </a:t>
            </a:r>
            <a:r>
              <a:rPr lang="en-US" altLang="zh-CN" baseline="0" dirty="0" smtClean="0"/>
              <a:t>ni3 bi4 xu1 liu2 zai4 yi1 yuan4 </a:t>
            </a:r>
            <a:r>
              <a:rPr lang="th-TH" altLang="zh-CN" baseline="0" dirty="0" smtClean="0"/>
              <a:t>8^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365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ee40cad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fee40cad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227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ee40ca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fee40cad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/>
              <a:t>มีคำที่พูดเพราะกว่านี้ไหม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520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ee40ca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fee40cad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dirty="0" smtClean="0"/>
              <a:t>มีคำที่พูดเพราะกว่านี้ไหม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0834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fee40cad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fee40cad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/>
              <a:t>ขอให้สุขภาพแข็งแรง </a:t>
            </a:r>
            <a:r>
              <a:rPr lang="zh-CN" altLang="en-US" dirty="0" smtClean="0"/>
              <a:t>身体健康</a:t>
            </a:r>
            <a:endParaRPr lang="th-TH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/>
              <a:t>หายไวๆ </a:t>
            </a:r>
            <a:r>
              <a:rPr lang="zh-CN" altLang="en-US" dirty="0" smtClean="0"/>
              <a:t>快点好起来 ，早日康复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02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ee40ca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ee40ca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3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ee40ca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ee40ca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12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ee40ca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ee40ca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https://steemkr.com/chinese/@lenancie/hello-why-i-love-to-learn-chinese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275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ee40ca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ee40ca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531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9c20e06d8669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9c20e06d8669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745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9c20e06d8669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9c20e06d8669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/>
              <a:t>รูปเด็ก 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https://www.gotoknow.org/posts/496747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/>
              <a:t>รูปคนแก่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https://my.dek-d.com/world04/profile/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530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เนื้อหา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ข้อความและชื่อเรื่องแนวตั้ง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่วนหัวของส่วน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2 ส่วน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การเปรียบเทียบ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ชื่อเรื่อง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พร้อมคำอธิบายภาพ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รูปภาพพร้อมคำอธิบายภาพ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ข้อความแนวตั้ง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6.m4a"/><Relationship Id="rId7" Type="http://schemas.openxmlformats.org/officeDocument/2006/relationships/notesSlide" Target="../notesSlides/notesSlide7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.xml"/><Relationship Id="rId5" Type="http://schemas.microsoft.com/office/2007/relationships/media" Target="../media/media8.m4a"/><Relationship Id="rId4" Type="http://schemas.microsoft.com/office/2007/relationships/media" Target="../media/media7.m4a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1.m4a"/><Relationship Id="rId7" Type="http://schemas.openxmlformats.org/officeDocument/2006/relationships/image" Target="../media/image17.png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4.m4a"/><Relationship Id="rId7" Type="http://schemas.openxmlformats.org/officeDocument/2006/relationships/notesSlide" Target="../notesSlides/notesSlide15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.xml"/><Relationship Id="rId5" Type="http://schemas.microsoft.com/office/2007/relationships/media" Target="../media/media16.m4a"/><Relationship Id="rId4" Type="http://schemas.microsoft.com/office/2007/relationships/media" Target="../media/media15.m4a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1.m4a"/><Relationship Id="rId7" Type="http://schemas.openxmlformats.org/officeDocument/2006/relationships/notesSlide" Target="../notesSlides/notesSlide20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.xml"/><Relationship Id="rId5" Type="http://schemas.microsoft.com/office/2007/relationships/media" Target="../media/media23.m4a"/><Relationship Id="rId4" Type="http://schemas.microsoft.com/office/2007/relationships/media" Target="../media/media22.m4a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7" Type="http://schemas.openxmlformats.org/officeDocument/2006/relationships/image" Target="../media/image6.png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microsoft.com/office/2007/relationships/media" Target="../media/media26.m4a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7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8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media" Target="../media/media30.m4a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2.m4a"/><Relationship Id="rId7" Type="http://schemas.openxmlformats.org/officeDocument/2006/relationships/image" Target="../media/image32.jpeg"/><Relationship Id="rId2" Type="http://schemas.microsoft.com/office/2007/relationships/media" Target="../media/media31.m4a"/><Relationship Id="rId1" Type="http://schemas.openxmlformats.org/officeDocument/2006/relationships/audio" Target="NULL" TargetMode="External"/><Relationship Id="rId6" Type="http://schemas.openxmlformats.org/officeDocument/2006/relationships/image" Target="../media/image31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media" Target="../media/media34.m4a"/><Relationship Id="rId7" Type="http://schemas.openxmlformats.org/officeDocument/2006/relationships/image" Target="../media/image6.png"/><Relationship Id="rId2" Type="http://schemas.microsoft.com/office/2007/relationships/media" Target="../media/media33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microsoft.com/office/2007/relationships/media" Target="../media/media35.m4a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37.m4a"/><Relationship Id="rId2" Type="http://schemas.microsoft.com/office/2007/relationships/media" Target="../media/media36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../media/media39.m4a"/><Relationship Id="rId7" Type="http://schemas.openxmlformats.org/officeDocument/2006/relationships/image" Target="../media/image6.png"/><Relationship Id="rId2" Type="http://schemas.microsoft.com/office/2007/relationships/media" Target="../media/media38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.xml"/><Relationship Id="rId4" Type="http://schemas.microsoft.com/office/2007/relationships/media" Target="../media/media40.m4a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5.png"/><Relationship Id="rId3" Type="http://schemas.microsoft.com/office/2007/relationships/media" Target="../media/media42.m4a"/><Relationship Id="rId7" Type="http://schemas.microsoft.com/office/2007/relationships/media" Target="../media/media46.m4a"/><Relationship Id="rId12" Type="http://schemas.openxmlformats.org/officeDocument/2006/relationships/image" Target="../media/image34.jpeg"/><Relationship Id="rId2" Type="http://schemas.microsoft.com/office/2007/relationships/media" Target="../media/media41.m4a"/><Relationship Id="rId1" Type="http://schemas.openxmlformats.org/officeDocument/2006/relationships/audio" Target="NULL" TargetMode="External"/><Relationship Id="rId6" Type="http://schemas.microsoft.com/office/2007/relationships/media" Target="../media/media45.m4a"/><Relationship Id="rId11" Type="http://schemas.openxmlformats.org/officeDocument/2006/relationships/image" Target="../media/image33.png"/><Relationship Id="rId5" Type="http://schemas.microsoft.com/office/2007/relationships/media" Target="../media/media44.m4a"/><Relationship Id="rId10" Type="http://schemas.openxmlformats.org/officeDocument/2006/relationships/image" Target="../media/image6.png"/><Relationship Id="rId4" Type="http://schemas.microsoft.com/office/2007/relationships/media" Target="../media/media43.m4a"/><Relationship Id="rId9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7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</a:t>
            </a:fld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22334" t="17407" r="7666" b="120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hape 39"/>
          <p:cNvSpPr txBox="1">
            <a:spLocks/>
          </p:cNvSpPr>
          <p:nvPr/>
        </p:nvSpPr>
        <p:spPr>
          <a:xfrm>
            <a:off x="1321932" y="1162804"/>
            <a:ext cx="6500136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8000" dirty="0" smtClean="0">
                <a:ea typeface="TH SarabunPSK"/>
                <a:cs typeface="TH SarabunPSK"/>
                <a:sym typeface="TH SarabunPSK"/>
              </a:rPr>
              <a:t>快乐学</a:t>
            </a:r>
            <a:endParaRPr lang="en-US" altLang="zh-CN" sz="8000" dirty="0" smtClean="0">
              <a:ea typeface="TH SarabunPSK"/>
              <a:cs typeface="TH SarabunPSK"/>
              <a:sym typeface="TH SarabunPSK"/>
            </a:endParaRPr>
          </a:p>
          <a:p>
            <a:r>
              <a:rPr lang="en-US" sz="1800" dirty="0" err="1">
                <a:latin typeface="+mj-lt"/>
                <a:cs typeface="TH SarabunPSK"/>
                <a:sym typeface="TH SarabunPSK"/>
              </a:rPr>
              <a:t>kuài</a:t>
            </a:r>
            <a:r>
              <a:rPr lang="en-US" sz="1800" dirty="0">
                <a:latin typeface="+mj-lt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cs typeface="TH SarabunPSK"/>
                <a:sym typeface="TH SarabunPSK"/>
              </a:rPr>
              <a:t>lè</a:t>
            </a:r>
            <a:r>
              <a:rPr lang="en-US" sz="1800" dirty="0">
                <a:latin typeface="+mj-lt"/>
                <a:cs typeface="TH SarabunPSK"/>
                <a:sym typeface="TH SarabunPSK"/>
              </a:rPr>
              <a:t> </a:t>
            </a:r>
            <a:r>
              <a:rPr lang="en-US" sz="1800" dirty="0" err="1" smtClean="0">
                <a:latin typeface="+mj-lt"/>
                <a:cs typeface="TH SarabunPSK"/>
                <a:sym typeface="TH SarabunPSK"/>
              </a:rPr>
              <a:t>xué</a:t>
            </a:r>
            <a:r>
              <a:rPr lang="th-TH" sz="1800" dirty="0">
                <a:latin typeface="+mj-lt"/>
                <a:cs typeface="TH SarabunPSK"/>
                <a:sym typeface="TH SarabunPSK"/>
              </a:rPr>
              <a:t> </a:t>
            </a:r>
            <a:r>
              <a:rPr lang="en-US" sz="1800" dirty="0" smtClean="0">
                <a:latin typeface="+mj-lt"/>
                <a:cs typeface="TH SarabunPSK"/>
                <a:sym typeface="TH SarabunPSK"/>
              </a:rPr>
              <a:t>: </a:t>
            </a:r>
            <a:r>
              <a:rPr lang="th-TH" sz="1800" b="1" dirty="0" smtClean="0">
                <a:cs typeface="TH SarabunPSK"/>
                <a:sym typeface="TH SarabunPSK"/>
              </a:rPr>
              <a:t>ไขว้ เล่อ ซี</a:t>
            </a:r>
            <a:r>
              <a:rPr lang="th-TH" sz="1800" b="1" dirty="0" err="1" smtClean="0">
                <a:cs typeface="TH SarabunPSK"/>
                <a:sym typeface="TH SarabunPSK"/>
              </a:rPr>
              <a:t>เอี๋ย</a:t>
            </a:r>
            <a:endParaRPr lang="th-TH" sz="1800" b="1" dirty="0">
              <a:cs typeface="TH SarabunPSK"/>
              <a:sym typeface="TH SarabunPSK"/>
            </a:endParaRPr>
          </a:p>
          <a:p>
            <a:r>
              <a:rPr lang="th-TH" sz="1800" dirty="0" smtClean="0">
                <a:cs typeface="TH SarabunPSK"/>
                <a:sym typeface="TH SarabunPSK"/>
              </a:rPr>
              <a:t>(การเรียนอย่างมีความสุข)</a:t>
            </a:r>
          </a:p>
          <a:p>
            <a:endParaRPr lang="en" sz="1800" dirty="0"/>
          </a:p>
        </p:txBody>
      </p:sp>
      <p:sp>
        <p:nvSpPr>
          <p:cNvPr id="8" name="Google Shape;85;p13"/>
          <p:cNvSpPr txBox="1">
            <a:spLocks/>
          </p:cNvSpPr>
          <p:nvPr/>
        </p:nvSpPr>
        <p:spPr>
          <a:xfrm>
            <a:off x="1371600" y="3251168"/>
            <a:ext cx="6400800" cy="118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888888"/>
              </a:buClr>
              <a:buSzPts val="3200"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บทเรียนรู้ด้วยตนเอง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ภาษาจีนเบื้องต้นเพื่อการสื่อสารระหว่างแพทย์กับผู้ป่วยชาวจีน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123765" y="4553024"/>
            <a:ext cx="3819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ผู้จัดทำ</a:t>
            </a:r>
          </a:p>
          <a:p>
            <a:pPr algn="r"/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นสพ. เฉลิมเกียรติ แซ่เฮ้ง</a:t>
            </a:r>
          </a:p>
          <a:p>
            <a:pPr algn="r"/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นสพ. ปุณยนุช ผลเงินชัย</a:t>
            </a:r>
          </a:p>
          <a:p>
            <a:pPr algn="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อาจารย์ที่ปรึกษา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ผศ.นพ.ดร. ณตพล ศุภณัฐเศรษฐกุล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à¸à¸¥à¸à¸²à¸£à¸à¹à¸à¸«à¸²à¸£à¸¹à¸à¸ à¸²à¸à¸ªà¸³à¸«à¸£à¸±à¸ à¸£à¸¹à¸à¸à¸²à¸£à¹à¸à¸¹à¸à¸ à¸²à¸©à¸²à¸à¸µà¸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51" y="4123955"/>
            <a:ext cx="2235135" cy="193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à¸à¸¥à¸à¸²à¸£à¸à¹à¸à¸«à¸²à¸£à¸¹à¸à¸ à¸²à¸à¸ªà¸³à¸«à¸£à¸±à¸ à¸à¸¸à¹à¸à¸à¹à¸²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95" y="1156654"/>
            <a:ext cx="2194111" cy="21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.fbkk12-3.fna.fbcdn.net/v/t1.15752-9/54228910_424627834951187_176827973989564416_n.png?_nc_cat=110&amp;_nc_ht=scontent.fbkk12-3.fna&amp;oh=d9d1b857c306f9bd67aa2a3d26035d81&amp;oe=5D1F88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711467"/>
            <a:ext cx="738916" cy="7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scontent.fbkk12-2.fna.fbcdn.net/v/t1.15752-9/53289863_2427369943974594_3517608709691801600_n.png?_nc_cat=104&amp;_nc_ht=scontent.fbkk12-2.fna&amp;oh=1d5ac67a7972cd1bdbdfb12f88bd5f85&amp;oe=5D11D9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1" y="711467"/>
            <a:ext cx="762000" cy="76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10</a:t>
            </a:fld>
            <a:endParaRPr lang="th-TH"/>
          </a:p>
        </p:txBody>
      </p:sp>
      <p:pic>
        <p:nvPicPr>
          <p:cNvPr id="3074" name="Picture 2" descr="https://scontent.fbkk8-2.fna.fbcdn.net/v/t1.15752-9/53899631_2070355289745549_3937528370891325440_n.jpg?_nc_cat=107&amp;_nc_ht=scontent.fbkk8-2.fna&amp;oh=2fc3cdf92b4cd9ecfafdcc13c16c5fea&amp;oe=5D0D9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" y="3044506"/>
            <a:ext cx="7462838" cy="24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content.fbkk12-2.fna.fbcdn.net/v/t1.15752-9/53293140_770301846702057_6820415985967693824_n.jpg?_nc_cat=105&amp;_nc_ht=scontent.fbkk12-2.fna&amp;oh=da7ff5d7f0812dffeb77dbc240ad14bf&amp;oe=5D11F8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1"/>
          <a:stretch/>
        </p:blipFill>
        <p:spPr bwMode="auto">
          <a:xfrm>
            <a:off x="289559" y="594360"/>
            <a:ext cx="7565923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11</a:t>
            </a:fld>
            <a:endParaRPr lang="th-TH"/>
          </a:p>
        </p:txBody>
      </p:sp>
      <p:pic>
        <p:nvPicPr>
          <p:cNvPr id="4098" name="Picture 2" descr="https://scontent.fbkk12-2.fna.fbcdn.net/v/t1.15752-9/54367038_2753172224725321_183122042403422208_n.jpg?_nc_cat=105&amp;_nc_ht=scontent.fbkk12-2.fna&amp;oh=99444654bf447ccac93b4bf61d5a0485&amp;oe=5CE423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96678"/>
            <a:ext cx="5189220" cy="7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bkk12-1.fna.fbcdn.net/v/t1.15752-9/53362468_420481678707798_7869102997987393536_n.jpg?_nc_cat=106&amp;_nc_ht=scontent.fbkk12-1.fna&amp;oh=d0ddc3995361eb8e5e6366e6b779404a&amp;oe=5D1AD0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0" y="853439"/>
            <a:ext cx="4503420" cy="60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หัวข้อการเรียนรู้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4404469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th-TH" sz="3600" dirty="0" smtClean="0">
                <a:latin typeface="TH SarabunPSK"/>
                <a:ea typeface="TH SarabunPSK"/>
                <a:cs typeface="TH SarabunPSK"/>
                <a:sym typeface="TH SarabunPSK"/>
              </a:rPr>
              <a:t>1. คำทักทาย</a:t>
            </a:r>
            <a:endParaRPr lang="th-TH" sz="36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th-TH" sz="3600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sz="3600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sz="36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-TH" sz="3600" dirty="0" smtClean="0">
                <a:latin typeface="TH SarabunPSK"/>
                <a:ea typeface="TH SarabunPSK"/>
                <a:cs typeface="TH SarabunPSK"/>
                <a:sym typeface="TH SarabunPSK"/>
              </a:rPr>
              <a:t>3. ตรวจ</a:t>
            </a:r>
            <a:r>
              <a:rPr lang="th-TH" sz="3600" dirty="0">
                <a:latin typeface="TH SarabunPSK"/>
                <a:ea typeface="TH SarabunPSK"/>
                <a:cs typeface="TH SarabunPSK"/>
                <a:sym typeface="TH SarabunPSK"/>
              </a:rPr>
              <a:t>ร่างกาย</a:t>
            </a:r>
            <a:endParaRPr sz="36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-TH" sz="3600" dirty="0" smtClean="0">
                <a:latin typeface="TH SarabunPSK"/>
                <a:ea typeface="TH SarabunPSK"/>
                <a:cs typeface="TH SarabunPSK"/>
                <a:sym typeface="TH SarabunPSK"/>
              </a:rPr>
              <a:t>4. การ</a:t>
            </a:r>
            <a:r>
              <a:rPr lang="th-TH" sz="3600" dirty="0">
                <a:latin typeface="TH SarabunPSK"/>
                <a:ea typeface="TH SarabunPSK"/>
                <a:cs typeface="TH SarabunPSK"/>
                <a:sym typeface="TH SarabunPSK"/>
              </a:rPr>
              <a:t>ส่งตรวจทางห้องปฏิบัติการ</a:t>
            </a:r>
            <a:endParaRPr sz="36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-TH" sz="3600" dirty="0" smtClean="0">
                <a:latin typeface="TH SarabunPSK"/>
                <a:ea typeface="TH SarabunPSK"/>
                <a:cs typeface="TH SarabunPSK"/>
                <a:sym typeface="TH SarabunPSK"/>
              </a:rPr>
              <a:t>5. วิธีการ</a:t>
            </a:r>
            <a:r>
              <a:rPr lang="th-TH" sz="3600" dirty="0">
                <a:latin typeface="TH SarabunPSK"/>
                <a:ea typeface="TH SarabunPSK"/>
                <a:cs typeface="TH SarabunPSK"/>
                <a:sym typeface="TH SarabunPSK"/>
              </a:rPr>
              <a:t>รักษาและคำแนะนำ</a:t>
            </a:r>
            <a:endParaRPr sz="36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-TH" sz="3600" dirty="0" smtClean="0">
                <a:latin typeface="TH SarabunPSK"/>
                <a:ea typeface="TH SarabunPSK"/>
                <a:cs typeface="TH SarabunPSK"/>
                <a:sym typeface="TH SarabunPSK"/>
              </a:rPr>
              <a:t>6. การ</a:t>
            </a:r>
            <a:r>
              <a:rPr lang="th-TH" sz="3600" dirty="0">
                <a:latin typeface="TH SarabunPSK"/>
                <a:ea typeface="TH SarabunPSK"/>
                <a:cs typeface="TH SarabunPSK"/>
                <a:sym typeface="TH SarabunPSK"/>
              </a:rPr>
              <a:t>กล่าว</a:t>
            </a:r>
            <a:r>
              <a:rPr lang="th-TH" sz="3600" dirty="0" smtClean="0">
                <a:latin typeface="TH SarabunPSK"/>
                <a:ea typeface="TH SarabunPSK"/>
                <a:cs typeface="TH SarabunPSK"/>
                <a:sym typeface="TH SarabunPSK"/>
              </a:rPr>
              <a:t>ลา</a:t>
            </a:r>
            <a:endParaRPr sz="36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12</a:t>
            </a:fld>
            <a:endParaRPr lang="th-TH"/>
          </a:p>
        </p:txBody>
      </p:sp>
      <p:sp>
        <p:nvSpPr>
          <p:cNvPr id="5" name="Google Shape;91;p14"/>
          <p:cNvSpPr txBox="1">
            <a:spLocks/>
          </p:cNvSpPr>
          <p:nvPr/>
        </p:nvSpPr>
        <p:spPr>
          <a:xfrm>
            <a:off x="5082733" y="3477874"/>
            <a:ext cx="1917040" cy="175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zh-CN" altLang="en-US" sz="2400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医生 </a:t>
            </a:r>
            <a:endParaRPr lang="en-US" altLang="zh-CN" sz="2400" dirty="0" smtClean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indent="0" algn="ctr">
              <a:buNone/>
            </a:pPr>
            <a:r>
              <a:rPr lang="en-US" altLang="zh-CN" sz="1800" dirty="0" err="1" smtClean="0">
                <a:latin typeface="+mj-lt"/>
                <a:ea typeface="TH SarabunPSK"/>
                <a:cs typeface="TH SarabunPSK"/>
                <a:sym typeface="TH SarabunPSK"/>
              </a:rPr>
              <a:t>yī</a:t>
            </a:r>
            <a:r>
              <a:rPr lang="en-US" altLang="zh-CN" sz="18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 smtClean="0">
                <a:latin typeface="+mj-lt"/>
                <a:ea typeface="TH SarabunPSK"/>
                <a:cs typeface="TH SarabunPSK"/>
                <a:sym typeface="TH SarabunPSK"/>
              </a:rPr>
              <a:t>shēng</a:t>
            </a:r>
            <a:r>
              <a:rPr lang="th-TH" altLang="zh-CN" sz="18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</a:p>
          <a:p>
            <a:pPr marL="114300" indent="0" algn="ctr">
              <a:buNone/>
            </a:pPr>
            <a:r>
              <a:rPr lang="th-TH" altLang="zh-CN" sz="2400" dirty="0" smtClean="0">
                <a:latin typeface="+mj-lt"/>
                <a:ea typeface="TH SarabunPSK"/>
                <a:cs typeface="TH SarabunPSK"/>
                <a:sym typeface="TH SarabunPSK"/>
              </a:rPr>
              <a:t>อี เซิง</a:t>
            </a:r>
            <a:r>
              <a:rPr lang="zh-CN" alt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endParaRPr lang="th-TH" altLang="zh-CN" sz="20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114300" indent="0" algn="ctr">
              <a:buNone/>
            </a:pPr>
            <a:r>
              <a:rPr lang="th-TH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แพทย์</a:t>
            </a:r>
            <a:endParaRPr lang="en-US" altLang="zh-CN" sz="2400" dirty="0" smtClean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6" name="Google Shape;91;p14"/>
          <p:cNvSpPr txBox="1">
            <a:spLocks/>
          </p:cNvSpPr>
          <p:nvPr/>
        </p:nvSpPr>
        <p:spPr>
          <a:xfrm>
            <a:off x="6890515" y="3477874"/>
            <a:ext cx="1680514" cy="316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zh-CN" altLang="en-US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护士</a:t>
            </a:r>
            <a:r>
              <a:rPr lang="en-US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</a:p>
          <a:p>
            <a:pPr marL="114300" indent="0" algn="ctr">
              <a:buNone/>
            </a:pPr>
            <a:r>
              <a:rPr lang="en-US" altLang="zh-CN" sz="1800" dirty="0" err="1" smtClean="0">
                <a:latin typeface="+mj-lt"/>
                <a:ea typeface="TH SarabunPSK"/>
                <a:cs typeface="TH SarabunPSK"/>
                <a:sym typeface="TH SarabunPSK"/>
              </a:rPr>
              <a:t>hù</a:t>
            </a:r>
            <a:r>
              <a:rPr lang="en-US" altLang="zh-CN" sz="18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 smtClean="0">
                <a:latin typeface="+mj-lt"/>
                <a:ea typeface="TH SarabunPSK"/>
                <a:cs typeface="TH SarabunPSK"/>
                <a:sym typeface="TH SarabunPSK"/>
              </a:rPr>
              <a:t>shì</a:t>
            </a:r>
            <a:r>
              <a:rPr lang="th-TH" altLang="zh-CN" sz="18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</a:p>
          <a:p>
            <a:pPr marL="114300" indent="0" algn="ctr">
              <a:buNone/>
            </a:pPr>
            <a:r>
              <a:rPr lang="th-TH" altLang="zh-CN" sz="2400" dirty="0" err="1" smtClean="0">
                <a:latin typeface="+mj-lt"/>
                <a:ea typeface="TH SarabunPSK"/>
                <a:cs typeface="TH SarabunPSK"/>
                <a:sym typeface="TH SarabunPSK"/>
              </a:rPr>
              <a:t>ฮู่</a:t>
            </a:r>
            <a:r>
              <a:rPr lang="th-TH" altLang="zh-CN" sz="2400" dirty="0" smtClean="0">
                <a:latin typeface="+mj-lt"/>
                <a:ea typeface="TH SarabunPSK"/>
                <a:cs typeface="TH SarabunPSK"/>
                <a:sym typeface="TH SarabunPSK"/>
              </a:rPr>
              <a:t> ชื่อ</a:t>
            </a:r>
          </a:p>
          <a:p>
            <a:pPr marL="114300" indent="0" algn="ctr">
              <a:buNone/>
            </a:pPr>
            <a:r>
              <a:rPr lang="th-TH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พยาบาล</a:t>
            </a:r>
            <a:endParaRPr lang="th-TH" sz="2400" dirty="0" smtClean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7" name="Google Shape;91;p14"/>
          <p:cNvSpPr txBox="1">
            <a:spLocks/>
          </p:cNvSpPr>
          <p:nvPr/>
        </p:nvSpPr>
        <p:spPr>
          <a:xfrm>
            <a:off x="5191992" y="1600200"/>
            <a:ext cx="1698523" cy="140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zh-CN" altLang="en-US" sz="2400" dirty="0" smtClean="0">
                <a:solidFill>
                  <a:schemeClr val="bg2"/>
                </a:solidFill>
                <a:latin typeface="TH SarabunPSK"/>
                <a:ea typeface="TH SarabunPSK"/>
                <a:cs typeface="TH SarabunPSK"/>
                <a:sym typeface="TH SarabunPSK"/>
              </a:rPr>
              <a:t>医</a:t>
            </a:r>
            <a:r>
              <a:rPr lang="zh-CN" altLang="en-US" sz="2400" dirty="0" smtClean="0">
                <a:solidFill>
                  <a:schemeClr val="bg2"/>
                </a:solidFill>
                <a:latin typeface="TH SarabunPSK"/>
                <a:ea typeface="TH SarabunPSK"/>
                <a:cs typeface="TH SarabunPSK"/>
                <a:sym typeface="TH SarabunPSK"/>
              </a:rPr>
              <a:t>院</a:t>
            </a:r>
            <a:r>
              <a:rPr lang="en-US" altLang="zh-CN" sz="2400" dirty="0" smtClean="0">
                <a:solidFill>
                  <a:schemeClr val="bg2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</a:p>
          <a:p>
            <a:pPr marL="114300" indent="0" algn="ctr">
              <a:buNone/>
            </a:pPr>
            <a:r>
              <a:rPr lang="en-US" altLang="zh-CN" sz="1800" dirty="0" err="1" smtClean="0">
                <a:latin typeface="+mj-lt"/>
                <a:ea typeface="TH SarabunPSK"/>
                <a:cs typeface="TH SarabunPSK"/>
                <a:sym typeface="TH SarabunPSK"/>
              </a:rPr>
              <a:t>yī</a:t>
            </a:r>
            <a:r>
              <a:rPr lang="en-US" altLang="zh-CN" sz="18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yuàn</a:t>
            </a:r>
            <a:r>
              <a:rPr lang="zh-CN" altLang="en-US" sz="18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endParaRPr lang="th-TH" altLang="zh-CN" sz="18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114300" indent="0" algn="ctr">
              <a:buNone/>
            </a:pPr>
            <a:r>
              <a:rPr lang="th-TH" altLang="zh-CN" sz="2400" dirty="0" smtClean="0">
                <a:latin typeface="+mj-lt"/>
                <a:ea typeface="TH SarabunPSK"/>
                <a:cs typeface="TH SarabunPSK"/>
                <a:sym typeface="TH SarabunPSK"/>
              </a:rPr>
              <a:t>อี </a:t>
            </a:r>
            <a:r>
              <a:rPr lang="th-TH" altLang="zh-CN" sz="2400" dirty="0">
                <a:latin typeface="+mj-lt"/>
                <a:ea typeface="TH SarabunPSK"/>
                <a:cs typeface="TH SarabunPSK"/>
                <a:sym typeface="TH SarabunPSK"/>
              </a:rPr>
              <a:t>ยู</a:t>
            </a:r>
            <a:r>
              <a:rPr lang="th-TH" altLang="zh-CN" sz="2400" dirty="0" err="1" smtClean="0">
                <a:latin typeface="+mj-lt"/>
                <a:ea typeface="TH SarabunPSK"/>
                <a:cs typeface="TH SarabunPSK"/>
                <a:sym typeface="TH SarabunPSK"/>
              </a:rPr>
              <a:t>แอ้น</a:t>
            </a:r>
            <a:endParaRPr lang="th-TH" altLang="zh-CN" sz="20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114300" indent="0" algn="ctr">
              <a:buNone/>
            </a:pPr>
            <a:r>
              <a:rPr lang="th-TH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โรงพยาบาล</a:t>
            </a:r>
            <a:endParaRPr lang="th-TH" sz="24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8" name="Google Shape;91;p14"/>
          <p:cNvSpPr txBox="1">
            <a:spLocks/>
          </p:cNvSpPr>
          <p:nvPr/>
        </p:nvSpPr>
        <p:spPr>
          <a:xfrm>
            <a:off x="6890515" y="1600200"/>
            <a:ext cx="1549121" cy="187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zh-CN" altLang="en-US" sz="2400" dirty="0" smtClean="0">
                <a:solidFill>
                  <a:schemeClr val="accent3"/>
                </a:solidFill>
                <a:latin typeface="TH SarabunPSK"/>
                <a:ea typeface="TH SarabunPSK"/>
                <a:cs typeface="TH SarabunPSK"/>
                <a:sym typeface="TH SarabunPSK"/>
              </a:rPr>
              <a:t>病</a:t>
            </a:r>
            <a:r>
              <a:rPr lang="zh-CN" altLang="en-US" sz="2400" dirty="0" smtClean="0">
                <a:solidFill>
                  <a:schemeClr val="accent3"/>
                </a:solidFill>
                <a:latin typeface="TH SarabunPSK"/>
                <a:ea typeface="TH SarabunPSK"/>
                <a:cs typeface="TH SarabunPSK"/>
                <a:sym typeface="TH SarabunPSK"/>
              </a:rPr>
              <a:t>人</a:t>
            </a:r>
            <a:r>
              <a:rPr lang="th-TH" altLang="zh-CN" sz="2400" dirty="0" smtClean="0">
                <a:solidFill>
                  <a:schemeClr val="accent3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endParaRPr lang="en-US" altLang="zh-CN" sz="2400" dirty="0" smtClean="0">
              <a:solidFill>
                <a:schemeClr val="accent3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indent="0" algn="ctr">
              <a:buNone/>
            </a:pPr>
            <a:r>
              <a:rPr lang="en-US" altLang="zh-CN" sz="1800" dirty="0" err="1" smtClean="0">
                <a:latin typeface="+mj-lt"/>
                <a:ea typeface="TH SarabunPSK"/>
                <a:cs typeface="TH SarabunPSK"/>
                <a:sym typeface="TH SarabunPSK"/>
              </a:rPr>
              <a:t>bìng</a:t>
            </a:r>
            <a:r>
              <a:rPr lang="en-US" altLang="zh-CN" sz="18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 smtClean="0">
                <a:latin typeface="+mj-lt"/>
                <a:ea typeface="TH SarabunPSK"/>
                <a:cs typeface="TH SarabunPSK"/>
                <a:sym typeface="TH SarabunPSK"/>
              </a:rPr>
              <a:t>rén</a:t>
            </a:r>
            <a:r>
              <a:rPr lang="th-TH" altLang="zh-CN" sz="18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</a:p>
          <a:p>
            <a:pPr marL="114300" indent="0" algn="ctr">
              <a:buNone/>
            </a:pPr>
            <a:r>
              <a:rPr lang="th-TH" altLang="zh-CN" sz="2400" dirty="0" smtClean="0">
                <a:latin typeface="+mj-lt"/>
                <a:ea typeface="TH SarabunPSK"/>
                <a:cs typeface="TH SarabunPSK"/>
                <a:sym typeface="TH SarabunPSK"/>
              </a:rPr>
              <a:t>ปิ้ง เห</a:t>
            </a:r>
            <a:r>
              <a:rPr lang="th-TH" altLang="zh-CN" sz="2400" dirty="0" err="1" smtClean="0">
                <a:latin typeface="+mj-lt"/>
                <a:ea typeface="TH SarabunPSK"/>
                <a:cs typeface="TH SarabunPSK"/>
                <a:sym typeface="TH SarabunPSK"/>
              </a:rPr>
              <a:t>ลิน</a:t>
            </a:r>
            <a:r>
              <a:rPr lang="th-TH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</a:p>
          <a:p>
            <a:pPr marL="114300" indent="0" algn="ctr">
              <a:buNone/>
            </a:pPr>
            <a:r>
              <a:rPr lang="th-TH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ผู้ป่วย</a:t>
            </a:r>
            <a:endParaRPr lang="th-TH" sz="24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th-TH" sz="5400" b="1" dirty="0" smtClean="0">
                <a:latin typeface="TH SarabunPSK"/>
                <a:ea typeface="TH SarabunPSK"/>
                <a:cs typeface="TH SarabunPSK"/>
                <a:sym typeface="TH SarabunPSK"/>
              </a:rPr>
              <a:t>1. คำทักทาย</a:t>
            </a:r>
            <a:endParaRPr sz="5400"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32094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你 好 </a:t>
            </a:r>
            <a:endParaRPr lang="en-US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hǎo</a:t>
            </a:r>
            <a:endParaRPr lang="th-TH" sz="2000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หนี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ห่าว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您 好 </a:t>
            </a:r>
          </a:p>
          <a:p>
            <a:pPr marL="0" lvl="0" indent="0">
              <a:buNone/>
            </a:pP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nín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hǎo</a:t>
            </a:r>
            <a:endParaRPr lang="th-TH" sz="20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หนิน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ห่าว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6" name="Google Shape;97;p15"/>
          <p:cNvSpPr txBox="1">
            <a:spLocks/>
          </p:cNvSpPr>
          <p:nvPr/>
        </p:nvSpPr>
        <p:spPr>
          <a:xfrm>
            <a:off x="2467707" y="2215303"/>
            <a:ext cx="5498124" cy="166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คำแปล </a:t>
            </a:r>
            <a:r>
              <a:rPr lang="en-US" dirty="0" smtClean="0">
                <a:latin typeface="TH SarabunPSK"/>
                <a:ea typeface="TH SarabunPSK"/>
                <a:cs typeface="TH SarabunPSK"/>
                <a:sym typeface="TH SarabunPSK"/>
              </a:rPr>
              <a:t>: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สวัสดี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TH SarabunPSK"/>
                <a:ea typeface="TH SarabunPSK"/>
                <a:cs typeface="TH SarabunPSK"/>
                <a:sym typeface="TH SarabunPSK"/>
              </a:rPr>
              <a:t>&gt;&gt;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คำที่นิยมใช้กันทั่วไป </a:t>
            </a:r>
          </a:p>
          <a:p>
            <a:pPr marL="0" indent="0">
              <a:buFont typeface="Arial"/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7" name="Google Shape;97;p15"/>
          <p:cNvSpPr txBox="1">
            <a:spLocks/>
          </p:cNvSpPr>
          <p:nvPr/>
        </p:nvSpPr>
        <p:spPr>
          <a:xfrm>
            <a:off x="2467707" y="4024571"/>
            <a:ext cx="5498124" cy="166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คำแปล </a:t>
            </a:r>
            <a:r>
              <a:rPr lang="en-US" dirty="0" smtClean="0">
                <a:latin typeface="TH SarabunPSK"/>
                <a:ea typeface="TH SarabunPSK"/>
                <a:cs typeface="TH SarabunPSK"/>
                <a:sym typeface="TH SarabunPSK"/>
              </a:rPr>
              <a:t>: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สวัสดี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TH SarabunPSK"/>
                <a:ea typeface="TH SarabunPSK"/>
                <a:cs typeface="TH SarabunPSK"/>
                <a:sym typeface="TH SarabunPSK"/>
              </a:rPr>
              <a:t>&gt;&gt;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เป็นการพูดที่ต้องการแสดงความเคารพหรือนับถือต่อผู้ฟัง เช่น ผู้มีอาวุโสกว่า ครู หรือผู้จัดการในที่ทำงาน เป็นต้น</a:t>
            </a:r>
          </a:p>
          <a:p>
            <a:pPr marL="0" indent="0">
              <a:buFont typeface="Arial"/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2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6" end="927.19269999999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1807" y="2289373"/>
            <a:ext cx="431731" cy="431731"/>
          </a:xfrm>
          <a:prstGeom prst="rect">
            <a:avLst/>
          </a:prstGeom>
        </p:spPr>
      </p:pic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th-TH" sz="5400" b="1" dirty="0" smtClean="0">
                <a:latin typeface="TH SarabunPSK"/>
                <a:ea typeface="TH SarabunPSK"/>
                <a:cs typeface="TH SarabunPSK"/>
                <a:sym typeface="TH SarabunPSK"/>
              </a:rPr>
              <a:t>1. คำ</a:t>
            </a:r>
            <a:r>
              <a:rPr lang="th-TH" sz="5400" b="1" dirty="0">
                <a:latin typeface="TH SarabunPSK"/>
                <a:ea typeface="TH SarabunPSK"/>
                <a:cs typeface="TH SarabunPSK"/>
                <a:sym typeface="TH SarabunPSK"/>
              </a:rPr>
              <a:t>ทักทาย</a:t>
            </a:r>
            <a:endParaRPr sz="54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97;p15"/>
          <p:cNvSpPr txBox="1">
            <a:spLocks/>
          </p:cNvSpPr>
          <p:nvPr/>
        </p:nvSpPr>
        <p:spPr>
          <a:xfrm>
            <a:off x="457200" y="3224770"/>
            <a:ext cx="3532094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早 上 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好 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zǎo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shàng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hǎo</a:t>
            </a:r>
            <a:endParaRPr lang="th-TH" altLang="zh-CN" sz="20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จ่าว ซ่าง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ห่าว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en-US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6" name="Google Shape;97;p15"/>
          <p:cNvSpPr txBox="1">
            <a:spLocks/>
          </p:cNvSpPr>
          <p:nvPr/>
        </p:nvSpPr>
        <p:spPr>
          <a:xfrm>
            <a:off x="3311768" y="1558811"/>
            <a:ext cx="5498124" cy="477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早 上</a:t>
            </a:r>
            <a:r>
              <a:rPr lang="en-US" altLang="zh-CN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,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早</a:t>
            </a:r>
            <a:r>
              <a:rPr lang="th-TH" altLang="zh-CN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	</a:t>
            </a:r>
            <a:r>
              <a:rPr lang="th-TH" altLang="zh-CN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หมายถึง ตอนเช้า</a:t>
            </a:r>
          </a:p>
          <a:p>
            <a:pPr marL="0" indent="0"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好 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		หมายถึง ดี/สวัสดี</a:t>
            </a:r>
          </a:p>
          <a:p>
            <a:pPr marL="0" indent="0">
              <a:buNone/>
            </a:pPr>
            <a:r>
              <a:rPr lang="en-US" dirty="0" smtClean="0">
                <a:latin typeface="TH SarabunPSK"/>
                <a:ea typeface="TH SarabunPSK"/>
                <a:cs typeface="TH SarabunPSK"/>
                <a:sym typeface="TH SarabunPSK"/>
              </a:rPr>
              <a:t>&gt;&gt;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เมื่อนำมารวมกัน 2 คำ จึงหมายถึงสวัสดีตอนเช้าหรือ อรุณสวัสดิ์</a:t>
            </a:r>
          </a:p>
          <a:p>
            <a:pPr marL="0" indent="0"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早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安</a:t>
            </a:r>
            <a:r>
              <a:rPr lang="en-US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		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เป็นอีกคำที่สามารถใช้แทนกันได้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zǎo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ān</a:t>
            </a:r>
            <a:endParaRPr lang="th-TH" altLang="zh-CN" sz="2000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จ่าว อัน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14</a:t>
            </a:fld>
            <a:endParaRPr lang="th-TH"/>
          </a:p>
        </p:txBody>
      </p:sp>
      <p:pic>
        <p:nvPicPr>
          <p:cNvPr id="5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6191" y="3365147"/>
            <a:ext cx="413809" cy="4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th-TH" sz="5400" b="1" dirty="0" smtClean="0">
                <a:latin typeface="TH SarabunPSK"/>
                <a:ea typeface="TH SarabunPSK"/>
                <a:cs typeface="TH SarabunPSK"/>
                <a:sym typeface="TH SarabunPSK"/>
              </a:rPr>
              <a:t>1. คำ</a:t>
            </a:r>
            <a:r>
              <a:rPr lang="th-TH" sz="5400" b="1" dirty="0">
                <a:latin typeface="TH SarabunPSK"/>
                <a:ea typeface="TH SarabunPSK"/>
                <a:cs typeface="TH SarabunPSK"/>
                <a:sym typeface="TH SarabunPSK"/>
              </a:rPr>
              <a:t>ทักทาย</a:t>
            </a:r>
            <a:endParaRPr sz="54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97;p15"/>
          <p:cNvSpPr txBox="1">
            <a:spLocks/>
          </p:cNvSpPr>
          <p:nvPr/>
        </p:nvSpPr>
        <p:spPr>
          <a:xfrm>
            <a:off x="457200" y="3224770"/>
            <a:ext cx="3532094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晚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上 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好 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wǎn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shàng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hǎo</a:t>
            </a:r>
            <a:endParaRPr lang="th-TH" altLang="zh-CN" sz="20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หว่าน ซ่าง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ห่าว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en-US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6" name="Google Shape;97;p15"/>
          <p:cNvSpPr txBox="1">
            <a:spLocks/>
          </p:cNvSpPr>
          <p:nvPr/>
        </p:nvSpPr>
        <p:spPr>
          <a:xfrm>
            <a:off x="3311768" y="1558811"/>
            <a:ext cx="5498124" cy="477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晚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上</a:t>
            </a:r>
            <a:r>
              <a:rPr lang="en-US" altLang="zh-CN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,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晚 </a:t>
            </a:r>
            <a:r>
              <a:rPr lang="th-TH" altLang="zh-CN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	</a:t>
            </a:r>
            <a:r>
              <a:rPr lang="th-TH" altLang="zh-CN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หมายถึง ตอนกลางคืน</a:t>
            </a:r>
          </a:p>
          <a:p>
            <a:pPr marL="0" indent="0"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好 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		หมายถึง ดี/สวัสดี</a:t>
            </a:r>
          </a:p>
          <a:p>
            <a:pPr marL="0" indent="0">
              <a:buNone/>
            </a:pPr>
            <a:r>
              <a:rPr lang="en-US" dirty="0" smtClean="0">
                <a:latin typeface="TH SarabunPSK"/>
                <a:ea typeface="TH SarabunPSK"/>
                <a:cs typeface="TH SarabunPSK"/>
                <a:sym typeface="TH SarabunPSK"/>
              </a:rPr>
              <a:t>&gt;&gt;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เมื่อนำมารวมกัน 2 คำ จึงหมายถึงสวัสดีตอนกลางคืนหรือ ราตรีสวัสดิ์</a:t>
            </a:r>
          </a:p>
          <a:p>
            <a:pPr marL="0" indent="0"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晚</a:t>
            </a:r>
            <a:r>
              <a:rPr lang="zh-CN" altLang="en-US" dirty="0">
                <a:latin typeface="TH SarabunPSK"/>
                <a:ea typeface="TH SarabunPSK"/>
                <a:cs typeface="TH SarabunPSK"/>
                <a:sym typeface="TH SarabunPSK"/>
              </a:rPr>
              <a:t> 安</a:t>
            </a:r>
            <a:r>
              <a:rPr lang="en-US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		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เป็นอีกคำที่สามารถใช้แทนกันได้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wǎn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ān</a:t>
            </a:r>
            <a:endParaRPr lang="th-TH" altLang="zh-CN" sz="2000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หว่าน อัน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15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9" end="928.75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8091" y="3411580"/>
            <a:ext cx="418353" cy="4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th-TH" sz="5400" b="1" dirty="0" smtClean="0">
                <a:latin typeface="TH SarabunPSK"/>
                <a:ea typeface="TH SarabunPSK"/>
                <a:cs typeface="TH SarabunPSK"/>
                <a:sym typeface="TH SarabunPSK"/>
              </a:rPr>
              <a:t>1. คำ</a:t>
            </a:r>
            <a:r>
              <a:rPr lang="th-TH" sz="5400" b="1" dirty="0">
                <a:latin typeface="TH SarabunPSK"/>
                <a:ea typeface="TH SarabunPSK"/>
                <a:cs typeface="TH SarabunPSK"/>
                <a:sym typeface="TH SarabunPSK"/>
              </a:rPr>
              <a:t>ทักทาย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5" name="Google Shape;97;p15"/>
          <p:cNvSpPr txBox="1">
            <a:spLocks/>
          </p:cNvSpPr>
          <p:nvPr/>
        </p:nvSpPr>
        <p:spPr>
          <a:xfrm>
            <a:off x="2634761" y="1253093"/>
            <a:ext cx="3874477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การนำไปใช้</a:t>
            </a:r>
          </a:p>
          <a:p>
            <a:pPr marL="0" indent="0">
              <a:buFont typeface="Arial"/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6" name="Google Shape;97;p15"/>
          <p:cNvSpPr txBox="1">
            <a:spLocks/>
          </p:cNvSpPr>
          <p:nvPr/>
        </p:nvSpPr>
        <p:spPr>
          <a:xfrm>
            <a:off x="630114" y="1860341"/>
            <a:ext cx="7883769" cy="476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/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การทักทายต่างๆที่ได้กล่าวไป สามารถตอบรับด้วยคำเดิมได้ทันที เช่น</a:t>
            </a:r>
          </a:p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เมื่อ </a:t>
            </a:r>
            <a:r>
              <a:rPr lang="en-US" dirty="0" smtClean="0">
                <a:latin typeface="TH SarabunPSK"/>
                <a:ea typeface="TH SarabunPSK"/>
                <a:cs typeface="TH SarabunPSK"/>
                <a:sym typeface="TH SarabunPSK"/>
              </a:rPr>
              <a:t>A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ทักมาว่า </a:t>
            </a:r>
            <a:r>
              <a:rPr lang="zh-CN" altLang="en-US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你好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B 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สามารถตอบกลับได้ด้วยคำเดิมคือ </a:t>
            </a:r>
            <a:r>
              <a:rPr lang="zh-CN" altLang="en-US" sz="2400" dirty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你好</a:t>
            </a:r>
            <a:endParaRPr lang="th-TH" dirty="0" smtClean="0">
              <a:solidFill>
                <a:schemeClr val="accent5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หรือ </a:t>
            </a:r>
            <a:r>
              <a:rPr lang="en-US" dirty="0" smtClean="0">
                <a:latin typeface="TH SarabunPSK"/>
                <a:ea typeface="TH SarabunPSK"/>
                <a:cs typeface="TH SarabunPSK"/>
                <a:sym typeface="TH SarabunPSK"/>
              </a:rPr>
              <a:t>A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ทักมาว่า </a:t>
            </a:r>
            <a:r>
              <a:rPr lang="zh-CN" altLang="en-US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早安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B 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ก็สามารถตอบด้วยคำเดิมเช่นกันคือ </a:t>
            </a:r>
            <a:r>
              <a:rPr lang="zh-CN" altLang="en-US" sz="2400" dirty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早安</a:t>
            </a:r>
            <a:endParaRPr lang="th-TH" dirty="0" smtClean="0">
              <a:solidFill>
                <a:schemeClr val="accent5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ä½ å¥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54" y="3686091"/>
            <a:ext cx="3599287" cy="25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57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-454440" y="90790"/>
            <a:ext cx="3259015" cy="66320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1. คำ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ทักทาย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2994562" y="-27555"/>
            <a:ext cx="1814664" cy="2221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th-TH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你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好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吗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？</a:t>
            </a:r>
            <a:endParaRPr lang="en-US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hǎo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ma</a:t>
            </a:r>
            <a:endParaRPr lang="th-TH" sz="2000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หนี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ห่าว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มา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6" name="Google Shape;97;p15"/>
          <p:cNvSpPr txBox="1">
            <a:spLocks/>
          </p:cNvSpPr>
          <p:nvPr/>
        </p:nvSpPr>
        <p:spPr>
          <a:xfrm>
            <a:off x="4834564" y="906917"/>
            <a:ext cx="2944904" cy="166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คำแปล </a:t>
            </a:r>
            <a:r>
              <a:rPr lang="en-US" dirty="0" smtClean="0">
                <a:latin typeface="TH SarabunPSK"/>
                <a:ea typeface="TH SarabunPSK"/>
                <a:cs typeface="TH SarabunPSK"/>
                <a:sym typeface="TH SarabunPSK"/>
              </a:rPr>
              <a:t>: </a:t>
            </a:r>
            <a:r>
              <a:rPr lang="th-TH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สบายดี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ไหม</a:t>
            </a:r>
          </a:p>
          <a:p>
            <a:pPr marL="0" indent="0">
              <a:buFont typeface="Arial"/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7" name="Google Shape;97;p15"/>
          <p:cNvSpPr txBox="1">
            <a:spLocks/>
          </p:cNvSpPr>
          <p:nvPr/>
        </p:nvSpPr>
        <p:spPr>
          <a:xfrm>
            <a:off x="797169" y="2312313"/>
            <a:ext cx="2368061" cy="166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zh-CN" sz="2800" dirty="0">
                <a:latin typeface="+mj-lt"/>
                <a:ea typeface="TH SarabunPSK"/>
                <a:cs typeface="TH SarabunPSK"/>
                <a:sym typeface="TH SarabunPSK"/>
              </a:rPr>
              <a:t>(</a:t>
            </a:r>
            <a:r>
              <a:rPr lang="zh-CN" altLang="en-US" sz="2800" dirty="0" smtClean="0">
                <a:latin typeface="TH SarabunPSK"/>
                <a:ea typeface="TH SarabunPSK"/>
                <a:cs typeface="TH SarabunPSK"/>
                <a:sym typeface="TH SarabunPSK"/>
              </a:rPr>
              <a:t>我）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很 好</a:t>
            </a:r>
            <a:endParaRPr lang="en-US" altLang="zh-CN" sz="2800" dirty="0" smtClean="0">
              <a:solidFill>
                <a:schemeClr val="accent1">
                  <a:lumMod val="75000"/>
                </a:schemeClr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sz="1800" dirty="0" smtClean="0">
                <a:latin typeface="+mj-lt"/>
                <a:ea typeface="TH SarabunPSK"/>
                <a:cs typeface="TH SarabunPSK"/>
                <a:sym typeface="TH SarabunPSK"/>
              </a:rPr>
              <a:t>(</a:t>
            </a:r>
            <a:r>
              <a:rPr lang="en-US" sz="1800" dirty="0" err="1" smtClean="0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1800" dirty="0" smtClean="0">
                <a:latin typeface="+mj-lt"/>
                <a:ea typeface="TH SarabunPSK"/>
                <a:cs typeface="TH SarabunPSK"/>
                <a:sym typeface="TH SarabunPSK"/>
              </a:rPr>
              <a:t>)    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hěn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hǎo</a:t>
            </a:r>
            <a:endParaRPr lang="en-US" sz="18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(</a:t>
            </a:r>
            <a:r>
              <a:rPr lang="th-TH" sz="28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)   เหิน </a:t>
            </a:r>
            <a:r>
              <a:rPr lang="th-TH" sz="28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ห่าว</a:t>
            </a:r>
            <a:endParaRPr lang="th-TH" sz="2800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sz="2800" b="1" dirty="0" smtClean="0">
                <a:latin typeface="TH SarabunPSK"/>
                <a:ea typeface="TH SarabunPSK"/>
                <a:cs typeface="TH SarabunPSK"/>
                <a:sym typeface="TH SarabunPSK"/>
              </a:rPr>
              <a:t>(ฉัน)   </a:t>
            </a: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สบายดีมาก</a:t>
            </a:r>
          </a:p>
        </p:txBody>
      </p:sp>
      <p:sp>
        <p:nvSpPr>
          <p:cNvPr id="8" name="Google Shape;97;p15"/>
          <p:cNvSpPr txBox="1">
            <a:spLocks/>
          </p:cNvSpPr>
          <p:nvPr/>
        </p:nvSpPr>
        <p:spPr>
          <a:xfrm>
            <a:off x="5695003" y="2320697"/>
            <a:ext cx="2368061" cy="236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TH SarabunPSK"/>
                <a:cs typeface="TH SarabunPSK"/>
                <a:sym typeface="TH SarabunPSK"/>
              </a:rPr>
              <a:t>不</a:t>
            </a:r>
            <a:r>
              <a:rPr lang="zh-CN" altLang="en-US" sz="28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sz="2800" dirty="0" smtClean="0">
                <a:solidFill>
                  <a:schemeClr val="accent2"/>
                </a:solidFill>
                <a:latin typeface="+mj-lt"/>
                <a:ea typeface="TH SarabunPSK"/>
                <a:cs typeface="TH SarabunPSK"/>
                <a:sym typeface="TH SarabunPSK"/>
              </a:rPr>
              <a:t>太</a:t>
            </a:r>
            <a:r>
              <a:rPr lang="zh-CN" altLang="en-US" sz="28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sz="2800" dirty="0" smtClean="0">
                <a:solidFill>
                  <a:schemeClr val="accent6"/>
                </a:solidFill>
                <a:latin typeface="+mj-lt"/>
                <a:ea typeface="TH SarabunPSK"/>
                <a:cs typeface="TH SarabunPSK"/>
                <a:sym typeface="TH SarabunPSK"/>
              </a:rPr>
              <a:t>好</a:t>
            </a:r>
            <a:endParaRPr lang="en-US" altLang="zh-CN" sz="2800" dirty="0" smtClean="0">
              <a:solidFill>
                <a:schemeClr val="accent6"/>
              </a:solidFill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bú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 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tài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hǎo</a:t>
            </a:r>
            <a:endParaRPr lang="en-US" sz="2000" dirty="0" smtClean="0">
              <a:solidFill>
                <a:schemeClr val="tx1"/>
              </a:solidFill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sz="2800" b="1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ปู๋</a:t>
            </a:r>
            <a:r>
              <a:rPr lang="th-TH" sz="2800" b="1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  </a:t>
            </a:r>
            <a:r>
              <a:rPr lang="th-TH" sz="2800" b="1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ท่าย</a:t>
            </a:r>
            <a:r>
              <a:rPr lang="th-TH" sz="2800" b="1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b="1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ห่าว</a:t>
            </a:r>
            <a:endParaRPr lang="th-TH" sz="2800" b="1" dirty="0" smtClean="0">
              <a:solidFill>
                <a:schemeClr val="tx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ไม่</a:t>
            </a:r>
            <a:r>
              <a:rPr lang="th-TH" sz="2800" b="1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ค่อย</a:t>
            </a:r>
            <a:r>
              <a:rPr lang="th-TH" sz="2800" b="1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สบาย</a:t>
            </a:r>
          </a:p>
        </p:txBody>
      </p:sp>
      <p:sp>
        <p:nvSpPr>
          <p:cNvPr id="9" name="Google Shape;97;p15"/>
          <p:cNvSpPr txBox="1">
            <a:spLocks/>
          </p:cNvSpPr>
          <p:nvPr/>
        </p:nvSpPr>
        <p:spPr>
          <a:xfrm>
            <a:off x="668215" y="4499398"/>
            <a:ext cx="2438400" cy="235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หรือตอบสั้นๆแค่ว่า</a:t>
            </a:r>
          </a:p>
          <a:p>
            <a:pPr marL="0" indent="0" algn="ctr">
              <a:buNone/>
            </a:pP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好</a:t>
            </a:r>
            <a:r>
              <a:rPr lang="en-US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 smtClean="0">
                <a:ea typeface="TH SarabunPSK"/>
                <a:cs typeface="TH SarabunPSK"/>
                <a:sym typeface="TH SarabunPSK"/>
              </a:rPr>
              <a:t>hǎo</a:t>
            </a:r>
            <a:endParaRPr lang="en-US" sz="2400" dirty="0" smtClean="0">
              <a:ea typeface="TH SarabunPSK"/>
              <a:cs typeface="TH SarabunPSK"/>
              <a:sym typeface="TH SarabunPSK"/>
            </a:endParaRPr>
          </a:p>
          <a:p>
            <a:pPr marL="0" indent="0" algn="ctr">
              <a:buNone/>
            </a:pPr>
            <a:r>
              <a:rPr lang="th-TH" sz="2400" dirty="0" err="1" smtClean="0">
                <a:ea typeface="TH SarabunPSK"/>
                <a:cs typeface="TH SarabunPSK"/>
                <a:sym typeface="TH SarabunPSK"/>
              </a:rPr>
              <a:t>ห่าว</a:t>
            </a:r>
            <a:endParaRPr lang="en-US" altLang="zh-CN" sz="2400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 algn="ctr">
              <a:buFont typeface="Arial"/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สบายดี</a:t>
            </a:r>
          </a:p>
          <a:p>
            <a:pPr marL="0" indent="0">
              <a:buFont typeface="Arial"/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0" name="Google Shape;97;p15"/>
          <p:cNvSpPr txBox="1">
            <a:spLocks/>
          </p:cNvSpPr>
          <p:nvPr/>
        </p:nvSpPr>
        <p:spPr>
          <a:xfrm>
            <a:off x="5087816" y="4499398"/>
            <a:ext cx="2438400" cy="235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หรือ</a:t>
            </a:r>
          </a:p>
          <a:p>
            <a:pPr marL="0" indent="0" algn="ctr">
              <a:buNone/>
            </a:pP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不 好</a:t>
            </a:r>
            <a:r>
              <a:rPr lang="en-US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>
                <a:ea typeface="TH SarabunPSK"/>
                <a:cs typeface="TH SarabunPSK"/>
                <a:sym typeface="TH SarabunPSK"/>
              </a:rPr>
              <a:t>b</a:t>
            </a:r>
            <a:r>
              <a:rPr lang="en-US" sz="2400" dirty="0" err="1" smtClean="0">
                <a:ea typeface="TH SarabunPSK"/>
                <a:cs typeface="TH SarabunPSK"/>
                <a:sym typeface="TH SarabunPSK"/>
              </a:rPr>
              <a:t>ù</a:t>
            </a:r>
            <a:r>
              <a:rPr lang="en-US" sz="2400" dirty="0" smtClean="0"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ea typeface="TH SarabunPSK"/>
                <a:cs typeface="TH SarabunPSK"/>
                <a:sym typeface="TH SarabunPSK"/>
              </a:rPr>
              <a:t>hǎo</a:t>
            </a:r>
            <a:endParaRPr lang="en-US" sz="2400" dirty="0" smtClean="0">
              <a:ea typeface="TH SarabunPSK"/>
              <a:cs typeface="TH SarabunPSK"/>
              <a:sym typeface="TH SarabunPSK"/>
            </a:endParaRPr>
          </a:p>
          <a:p>
            <a:pPr marL="0" indent="0" algn="ctr">
              <a:buNone/>
            </a:pPr>
            <a:r>
              <a:rPr lang="th-TH" sz="2400" dirty="0" err="1" smtClean="0">
                <a:ea typeface="TH SarabunPSK"/>
                <a:cs typeface="TH SarabunPSK"/>
                <a:sym typeface="TH SarabunPSK"/>
              </a:rPr>
              <a:t>ปู้</a:t>
            </a:r>
            <a:r>
              <a:rPr lang="th-TH" sz="2400" dirty="0" smtClean="0"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 smtClean="0">
                <a:ea typeface="TH SarabunPSK"/>
                <a:cs typeface="TH SarabunPSK"/>
                <a:sym typeface="TH SarabunPSK"/>
              </a:rPr>
              <a:t>ห่าว</a:t>
            </a:r>
            <a:endParaRPr lang="en-US" altLang="zh-CN" sz="2400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 algn="ctr">
              <a:buFont typeface="Arial"/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ไม่สบาย</a:t>
            </a:r>
          </a:p>
          <a:p>
            <a:pPr marL="0" indent="0">
              <a:buFont typeface="Arial"/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 flipH="1">
            <a:off x="2358754" y="2008094"/>
            <a:ext cx="445821" cy="304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5411407" y="2008094"/>
            <a:ext cx="476339" cy="3042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ลูกศรลง 15"/>
          <p:cNvSpPr/>
          <p:nvPr/>
        </p:nvSpPr>
        <p:spPr>
          <a:xfrm>
            <a:off x="1775012" y="4168588"/>
            <a:ext cx="313764" cy="33081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ลง 18"/>
          <p:cNvSpPr/>
          <p:nvPr/>
        </p:nvSpPr>
        <p:spPr>
          <a:xfrm>
            <a:off x="6150134" y="4203562"/>
            <a:ext cx="313764" cy="33081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2" name="Picture 8" descr="à¸à¸¥à¸à¸²à¸£à¸à¹à¸à¸«à¸²à¸£à¸¹à¸à¸ à¸²à¸à¸ªà¸³à¸«à¸£à¸±à¸ à¹à¸­à¸à¸­à¸à¸«à¸à¹à¸²à¸¢à¸´à¹à¸¡à¸«à¸à¹à¸²à¸à¸¶à¹à¸à¸à¸·à¹à¸à¸à¸²à¸§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4" t="9874" r="2443" b="67441"/>
          <a:stretch/>
        </p:blipFill>
        <p:spPr bwMode="auto">
          <a:xfrm>
            <a:off x="2994562" y="2933224"/>
            <a:ext cx="878541" cy="8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à¸à¸¥à¸à¸²à¸£à¸à¹à¸à¸«à¸²à¸£à¸¹à¸à¸ à¸²à¸à¸ªà¸³à¸«à¸£à¸±à¸ à¹à¸­à¸à¸­à¸à¸«à¸à¹à¸²à¸¢à¸´à¹à¸¡à¸«à¸à¹à¸²à¸à¸¶à¹à¸à¸à¸·à¹à¸à¸à¸²à¸§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5" t="68558" r="3080" b="8999"/>
          <a:stretch/>
        </p:blipFill>
        <p:spPr bwMode="auto">
          <a:xfrm>
            <a:off x="7646205" y="2942189"/>
            <a:ext cx="833718" cy="8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17</a:t>
            </a:fld>
            <a:endParaRPr lang="th-TH"/>
          </a:p>
        </p:txBody>
      </p:sp>
      <p:pic>
        <p:nvPicPr>
          <p:cNvPr id="4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59" end="427.863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24044" y="595843"/>
            <a:ext cx="487363" cy="487363"/>
          </a:xfrm>
          <a:prstGeom prst="rect">
            <a:avLst/>
          </a:prstGeom>
        </p:spPr>
      </p:pic>
      <p:pic>
        <p:nvPicPr>
          <p:cNvPr id="5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48" end="414.553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40860" y="2351738"/>
            <a:ext cx="481701" cy="481701"/>
          </a:xfrm>
          <a:prstGeom prst="rect">
            <a:avLst/>
          </a:prstGeom>
        </p:spPr>
      </p:pic>
      <p:pic>
        <p:nvPicPr>
          <p:cNvPr id="12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457" end="643.569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90222" y="2396587"/>
            <a:ext cx="487363" cy="487363"/>
          </a:xfrm>
          <a:prstGeom prst="rect">
            <a:avLst/>
          </a:prstGeom>
        </p:spPr>
      </p:pic>
      <p:pic>
        <p:nvPicPr>
          <p:cNvPr id="1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975" end="689.512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11299" y="5061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1. คำ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ทักทาย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7200" y="1931811"/>
            <a:ext cx="3892062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叫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什 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名 字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？</a:t>
            </a:r>
          </a:p>
          <a:p>
            <a:pPr marL="0" lvl="0" indent="0">
              <a:buNone/>
            </a:pP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jiào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shén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me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míng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zi</a:t>
            </a:r>
            <a:endParaRPr lang="th-TH" sz="20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เจี้ยว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เฉิน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เมอะ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หมิง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จึ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ชื่อ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อะไร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th-TH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叫 ______。</a:t>
            </a:r>
          </a:p>
          <a:p>
            <a:pPr marL="0" lvl="0" indent="0">
              <a:buNone/>
            </a:pPr>
            <a:r>
              <a:rPr lang="en-US" sz="2000" dirty="0" err="1">
                <a:latin typeface="+mj-lt"/>
              </a:rPr>
              <a:t>wǒ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jiào</a:t>
            </a:r>
            <a:r>
              <a:rPr lang="en-US" sz="2000" dirty="0" smtClean="0">
                <a:latin typeface="+mj-lt"/>
              </a:rPr>
              <a:t> _____.</a:t>
            </a:r>
            <a:endParaRPr lang="th-TH" sz="2000" dirty="0" smtClean="0">
              <a:solidFill>
                <a:schemeClr val="tx1"/>
              </a:solidFill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เจี้ยว</a:t>
            </a:r>
            <a:r>
              <a:rPr lang="th-TH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______ </a:t>
            </a:r>
            <a:r>
              <a:rPr lang="en-US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.</a:t>
            </a:r>
            <a:endParaRPr lang="th-TH" dirty="0" smtClean="0">
              <a:solidFill>
                <a:schemeClr val="tx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ฉันชื่อ </a:t>
            </a:r>
            <a:r>
              <a:rPr lang="en-US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______ .</a:t>
            </a:r>
            <a:endParaRPr dirty="0">
              <a:solidFill>
                <a:schemeClr val="tx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97;p15"/>
          <p:cNvSpPr txBox="1">
            <a:spLocks/>
          </p:cNvSpPr>
          <p:nvPr/>
        </p:nvSpPr>
        <p:spPr>
          <a:xfrm>
            <a:off x="2634761" y="1100688"/>
            <a:ext cx="3874477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การแนะนำตัว</a:t>
            </a:r>
          </a:p>
        </p:txBody>
      </p:sp>
      <p:sp>
        <p:nvSpPr>
          <p:cNvPr id="5" name="Google Shape;103;p16"/>
          <p:cNvSpPr txBox="1">
            <a:spLocks/>
          </p:cNvSpPr>
          <p:nvPr/>
        </p:nvSpPr>
        <p:spPr>
          <a:xfrm>
            <a:off x="4349262" y="2051538"/>
            <a:ext cx="4994031" cy="137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叫 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แปลว่า เรียกว่า</a:t>
            </a:r>
            <a:r>
              <a:rPr lang="en-US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/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คือ/ชื่อ</a:t>
            </a:r>
          </a:p>
          <a:p>
            <a:pPr marL="0" indent="0">
              <a:buFont typeface="Arial"/>
              <a:buNone/>
            </a:pPr>
            <a:r>
              <a:rPr lang="zh-CN" altLang="en-US" dirty="0">
                <a:latin typeface="TH SarabunPSK"/>
                <a:ea typeface="TH SarabunPSK"/>
                <a:cs typeface="TH SarabunPSK"/>
                <a:sym typeface="TH SarabunPSK"/>
              </a:rPr>
              <a:t>名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字 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แปลว่า ชื่อ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endParaRPr lang="th-TH" altLang="zh-CN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6" name="Google Shape;103;p16"/>
          <p:cNvSpPr txBox="1">
            <a:spLocks/>
          </p:cNvSpPr>
          <p:nvPr/>
        </p:nvSpPr>
        <p:spPr>
          <a:xfrm>
            <a:off x="3594848" y="3997638"/>
            <a:ext cx="5190564" cy="21515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dirty="0" smtClean="0">
                <a:solidFill>
                  <a:schemeClr val="bg1"/>
                </a:solidFill>
                <a:latin typeface="TH SarabunPSK"/>
                <a:ea typeface="TH SarabunPSK"/>
                <a:cs typeface="TH SarabunPSK"/>
                <a:sym typeface="TH SarabunPSK"/>
              </a:rPr>
              <a:t>“</a:t>
            </a:r>
            <a:r>
              <a:rPr lang="th-TH" dirty="0" smtClean="0">
                <a:solidFill>
                  <a:schemeClr val="bg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เป็นการถามชื่อตัวเลย ใช้ในสถานการณ์ที่เจอคนแปลกหน้าที่อายุรุ่นราวคราวเดียวกัน หรืออ่อนอาวุโสกว่า เวลาตอบก็ตอบง่ายๆ แค่เพียงชื่อของตัวเอง โดยไม่ต้องตอบว่าแซ่อะไร</a:t>
            </a:r>
            <a:r>
              <a:rPr lang="en-US" dirty="0" smtClean="0">
                <a:solidFill>
                  <a:schemeClr val="bg1"/>
                </a:solidFill>
                <a:latin typeface="TH SarabunPSK"/>
                <a:ea typeface="TH SarabunPSK"/>
                <a:cs typeface="TH SarabunPSK"/>
                <a:sym typeface="TH SarabunPSK"/>
              </a:rPr>
              <a:t>”</a:t>
            </a:r>
            <a:endParaRPr lang="th-TH" dirty="0">
              <a:solidFill>
                <a:schemeClr val="bg1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18</a:t>
            </a:fld>
            <a:endParaRPr lang="th-TH"/>
          </a:p>
        </p:txBody>
      </p:sp>
      <p:pic>
        <p:nvPicPr>
          <p:cNvPr id="8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7" end="893.990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0503" y="205153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à¸à¸¥à¸à¸²à¸£à¸à¹à¸à¸«à¸²à¸£à¸¹à¸à¸ à¸²à¸à¸ªà¸³à¸«à¸£à¸±à¸ à¸£à¸¹à¸à¸à¸²à¸£à¹à¸à¸¹à¸à¸à¸à¹à¸à¹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80" y="376531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046" y="1936250"/>
            <a:ext cx="1646953" cy="2038308"/>
          </a:xfrm>
          <a:prstGeom prst="rect">
            <a:avLst/>
          </a:prstGeom>
        </p:spPr>
      </p:pic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1. คำ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ทักทาย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7200" y="1913888"/>
            <a:ext cx="3621741" cy="212023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几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岁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了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？</a:t>
            </a:r>
          </a:p>
          <a:p>
            <a:pPr marL="0" lvl="0" indent="0">
              <a:buNone/>
            </a:pP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jǐ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suì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le</a:t>
            </a:r>
            <a:endParaRPr lang="th-TH" sz="24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 จี่  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ซุ่ย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เลอ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อายุ</a:t>
            </a:r>
            <a:r>
              <a:rPr lang="th-TH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เท่าไร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แล้ว</a:t>
            </a:r>
            <a:endParaRPr dirty="0">
              <a:solidFill>
                <a:schemeClr val="accent6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97;p15"/>
          <p:cNvSpPr txBox="1">
            <a:spLocks/>
          </p:cNvSpPr>
          <p:nvPr/>
        </p:nvSpPr>
        <p:spPr>
          <a:xfrm>
            <a:off x="2634761" y="1100688"/>
            <a:ext cx="3874477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การถามอายุ</a:t>
            </a:r>
          </a:p>
        </p:txBody>
      </p:sp>
      <p:sp>
        <p:nvSpPr>
          <p:cNvPr id="5" name="Google Shape;103;p16"/>
          <p:cNvSpPr txBox="1">
            <a:spLocks/>
          </p:cNvSpPr>
          <p:nvPr/>
        </p:nvSpPr>
        <p:spPr>
          <a:xfrm>
            <a:off x="4495325" y="1936250"/>
            <a:ext cx="3621741" cy="212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您 </a:t>
            </a:r>
            <a:r>
              <a:rPr lang="zh-CN" altLang="en-US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多 大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 岁 数 </a:t>
            </a:r>
            <a:r>
              <a:rPr lang="zh-CN" altLang="en-US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了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？</a:t>
            </a:r>
          </a:p>
          <a:p>
            <a:pPr marL="0" indent="0">
              <a:buFont typeface="Arial"/>
              <a:buNone/>
            </a:pP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nín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duō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  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dà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 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suì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shù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  le</a:t>
            </a:r>
          </a:p>
          <a:p>
            <a:pPr marL="0" indent="0">
              <a:buFont typeface="Arial"/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หนิน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ตัว 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ต้า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ซุ่ย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 ซู่   เลอ</a:t>
            </a:r>
          </a:p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ท่าน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อายุ</a:t>
            </a:r>
            <a:r>
              <a:rPr lang="th-TH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เท่าไร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แล้ว</a:t>
            </a:r>
            <a:endParaRPr lang="th-TH" dirty="0">
              <a:solidFill>
                <a:schemeClr val="accent6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6" name="Google Shape;103;p16"/>
          <p:cNvSpPr txBox="1">
            <a:spLocks/>
          </p:cNvSpPr>
          <p:nvPr/>
        </p:nvSpPr>
        <p:spPr>
          <a:xfrm>
            <a:off x="457200" y="4455458"/>
            <a:ext cx="7575175" cy="200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/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你几岁了</a:t>
            </a:r>
            <a:r>
              <a:rPr lang="th-TH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</a:p>
          <a:p>
            <a:pPr lvl="1" indent="-457200"/>
            <a:r>
              <a:rPr lang="th-TH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ประโยคนี้จะใช้ถามคนที่มีอายุน้อยกว่า</a:t>
            </a:r>
          </a:p>
          <a:p>
            <a:pPr indent="-457200"/>
            <a:r>
              <a:rPr lang="zh-CN" altLang="en-US" sz="2400" dirty="0">
                <a:latin typeface="TH SarabunPSK"/>
                <a:ea typeface="TH SarabunPSK"/>
                <a:cs typeface="TH SarabunPSK"/>
                <a:sym typeface="TH SarabunPSK"/>
              </a:rPr>
              <a:t>您多大岁数</a:t>
            </a: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了</a:t>
            </a:r>
            <a:r>
              <a:rPr lang="th-TH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</a:p>
          <a:p>
            <a:pPr lvl="1" indent="-457200"/>
            <a:r>
              <a:rPr lang="th-TH" altLang="zh-CN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จะเป็นประโยคที่ใช้ถามคนที่มีอายุมากกว่าหรือผู้สูงอายุ อย่างสุภาพ</a:t>
            </a:r>
            <a:endParaRPr lang="th-TH" sz="24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19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" end="1072.57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74039" y="2000006"/>
            <a:ext cx="487363" cy="487363"/>
          </a:xfrm>
          <a:prstGeom prst="rect">
            <a:avLst/>
          </a:prstGeom>
        </p:spPr>
      </p:pic>
      <p:pic>
        <p:nvPicPr>
          <p:cNvPr id="8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13" end="1064.149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9542" y="20802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0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+mj-lt"/>
                <a:cs typeface="TH SarabunPSK" panose="020B0500040200020003" pitchFamily="34" charset="-34"/>
              </a:rPr>
              <a:t>คำนำ</a:t>
            </a:r>
            <a:endParaRPr lang="th-TH" b="1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68506"/>
            <a:ext cx="8229600" cy="4525963"/>
          </a:xfrm>
        </p:spPr>
        <p:txBody>
          <a:bodyPr/>
          <a:lstStyle/>
          <a:p>
            <a:pPr marL="114300" indent="0" algn="just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 โรงพยาบาลมหาวิทยาลัยนเรศวร มีแนวโน้มของผู้ป่วยชาวจีนที่เข้ามารับบริการมากขึ้น หากผู้ป่วยไม่สามารถสื่อสารด้วยภาษาไทยหรือภาษาอังกฤษได้ ทำให้เกิดความยากลำบากในการสื่อสาร รวมถึงกระบวนการรักษาต่างๆได้ ทางผู้จัดทำเล็งเห็นความสำคัญของปัญหาที่เกิดขึ้น จึงจัดทำชุด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สไลด์บทเรียนรู้ด้วยตนเองชุดนี้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มีวัตถุประสงค์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แพทย์และบุคลากรทางการแพทย์ได้เรียนรู้คำศัพท์และบทสนทนาภาษาจีนเบื้องต้นในการปฏิบัติงานวิชาชีพและเป็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แนวทางในการสื่อสารเบื้องต้นระหว่างแพทย์กับผู้ป่วยชาว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จีนได้อย่างมีประสิทธิภาพ</a:t>
            </a:r>
          </a:p>
          <a:p>
            <a:pPr marL="114300" indent="0" algn="just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ผลงานชิ้นนี้เป็นส่วนหนึ่งของรายวิชา 499722 ภาษาต่างประเทศเพื่อการสื่อสารทางการแพทย์ วิชาเลือกสำหรับนิสิตแพทย์ชั้นปีที่ 5 คณะแพทยศาสตร์ มหาวิทยาลัยนเรศวร ปีการศึกษา 2561 หากมีข้อผิดพลาดประการใด ทางคณะผู้จัดทำขออภัยมา ณ ที่นี้ด้วย</a:t>
            </a:r>
          </a:p>
          <a:p>
            <a:pPr marL="114300" indent="0" algn="just">
              <a:buNone/>
            </a:pP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ข้อความ 2"/>
          <p:cNvSpPr txBox="1">
            <a:spLocks/>
          </p:cNvSpPr>
          <p:nvPr/>
        </p:nvSpPr>
        <p:spPr>
          <a:xfrm>
            <a:off x="349623" y="5813985"/>
            <a:ext cx="8229600" cy="90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r">
              <a:buFont typeface="Arial"/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คณะผู้จัดทำ</a:t>
            </a:r>
          </a:p>
          <a:p>
            <a:pPr marL="114300" indent="0" algn="r">
              <a:buFont typeface="Arial"/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2562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66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1. คำ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ทักทาย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206615" y="2905416"/>
            <a:ext cx="3621741" cy="22188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我 ______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岁了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。</a:t>
            </a: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smtClean="0">
                <a:latin typeface="TH SarabunPSK" panose="020B0500040200020003" pitchFamily="34" charset="-34"/>
                <a:ea typeface="TH SarabunPSK"/>
                <a:cs typeface="TH SarabunPSK" panose="020B0500040200020003" pitchFamily="34" charset="-34"/>
                <a:sym typeface="TH SarabunPSK"/>
              </a:rPr>
              <a:t>________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suì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le 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______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ซุ่ย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เลอ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ฉันอายุ </a:t>
            </a:r>
            <a:r>
              <a:rPr lang="en-US" dirty="0" smtClean="0">
                <a:latin typeface="TH SarabunPSK"/>
                <a:ea typeface="TH SarabunPSK"/>
                <a:cs typeface="TH SarabunPSK"/>
                <a:sym typeface="TH SarabunPSK"/>
              </a:rPr>
              <a:t>_____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แล้ว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97;p15"/>
          <p:cNvSpPr txBox="1">
            <a:spLocks/>
          </p:cNvSpPr>
          <p:nvPr/>
        </p:nvSpPr>
        <p:spPr>
          <a:xfrm>
            <a:off x="2634761" y="1100688"/>
            <a:ext cx="3874477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อายุ</a:t>
            </a:r>
          </a:p>
        </p:txBody>
      </p:sp>
      <p:sp>
        <p:nvSpPr>
          <p:cNvPr id="5" name="Google Shape;103;p16"/>
          <p:cNvSpPr txBox="1">
            <a:spLocks/>
          </p:cNvSpPr>
          <p:nvPr/>
        </p:nvSpPr>
        <p:spPr>
          <a:xfrm>
            <a:off x="4787153" y="1734588"/>
            <a:ext cx="3621741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th-TH" dirty="0">
              <a:solidFill>
                <a:schemeClr val="accent6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982297"/>
              </p:ext>
            </p:extLst>
          </p:nvPr>
        </p:nvGraphicFramePr>
        <p:xfrm>
          <a:off x="3101788" y="1962520"/>
          <a:ext cx="5916708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177"/>
                <a:gridCol w="1479177"/>
                <a:gridCol w="1479177"/>
                <a:gridCol w="14791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ภาษาจีน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</a:t>
                      </a:r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อ่านพิน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อิน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คำอ่านไทย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ตัวเลข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一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yī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อี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二，两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èr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liǎng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เอ้อ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เหลี่ยง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三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sān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ซาน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四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sì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ซื่อ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五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wǔ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อู่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六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liù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ลิ่ว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七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qī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ชี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八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bā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九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jiǔ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จิ่ว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十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shí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ฉือ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7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1. คำ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ทักทาย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97;p15"/>
          <p:cNvSpPr txBox="1">
            <a:spLocks/>
          </p:cNvSpPr>
          <p:nvPr/>
        </p:nvSpPr>
        <p:spPr>
          <a:xfrm>
            <a:off x="2634761" y="1100688"/>
            <a:ext cx="3874477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อายุ</a:t>
            </a:r>
          </a:p>
        </p:txBody>
      </p:sp>
      <p:sp>
        <p:nvSpPr>
          <p:cNvPr id="5" name="Google Shape;103;p16"/>
          <p:cNvSpPr txBox="1">
            <a:spLocks/>
          </p:cNvSpPr>
          <p:nvPr/>
        </p:nvSpPr>
        <p:spPr>
          <a:xfrm>
            <a:off x="4787153" y="1734588"/>
            <a:ext cx="3621741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th-TH" dirty="0">
              <a:solidFill>
                <a:schemeClr val="accent6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28914" y="1600200"/>
            <a:ext cx="7757886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การตอบอายุเพียงนำตัวเลขมาใส่ในประโยคข้างต้น ดังนี้</a:t>
            </a:r>
          </a:p>
          <a:p>
            <a:pPr marL="114300" indent="0">
              <a:buNone/>
            </a:pPr>
            <a:r>
              <a:rPr lang="zh-CN" alt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我 </a:t>
            </a:r>
            <a:r>
              <a:rPr lang="zh-CN" alt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十</a:t>
            </a:r>
            <a:r>
              <a:rPr lang="zh-CN" alt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zh-CN" altLang="en-US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岁</a:t>
            </a:r>
            <a:r>
              <a:rPr lang="zh-CN" alt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了 </a:t>
            </a:r>
            <a:r>
              <a:rPr lang="en-US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ฉัน</a:t>
            </a:r>
            <a:r>
              <a:rPr lang="th-TH" altLang="zh-CN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altLang="zh-CN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</a:p>
          <a:p>
            <a:pPr marL="114300" indent="0">
              <a:buNone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ข้อยกเว้นสำหรับเลข 2</a:t>
            </a:r>
          </a:p>
          <a:p>
            <a:pPr marL="114300" indent="0">
              <a:buNone/>
            </a:pPr>
            <a:r>
              <a:rPr lang="zh-CN" alt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我 </a:t>
            </a:r>
            <a:r>
              <a:rPr lang="zh-CN" alt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两</a:t>
            </a:r>
            <a:r>
              <a:rPr lang="zh-CN" alt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zh-CN" altLang="en-US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岁</a:t>
            </a:r>
            <a:r>
              <a:rPr lang="zh-CN" alt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了。</a:t>
            </a:r>
            <a:endParaRPr lang="th-TH" altLang="zh-CN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4300" indent="0">
              <a:buNone/>
            </a:pPr>
            <a:r>
              <a:rPr lang="en-US" sz="2400" dirty="0" err="1">
                <a:latin typeface="+mj-lt"/>
                <a:cs typeface="TH SarabunPSK" panose="020B0500040200020003" pitchFamily="34" charset="-34"/>
              </a:rPr>
              <a:t>wǒ</a:t>
            </a:r>
            <a:r>
              <a:rPr lang="en-US" sz="2400" dirty="0">
                <a:latin typeface="+mj-lt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latin typeface="+mj-lt"/>
                <a:cs typeface="TH SarabunPSK" panose="020B0500040200020003" pitchFamily="34" charset="-34"/>
              </a:rPr>
              <a:t>liǎng</a:t>
            </a:r>
            <a:r>
              <a:rPr lang="en-US" sz="2400" dirty="0">
                <a:latin typeface="+mj-lt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latin typeface="+mj-lt"/>
                <a:cs typeface="TH SarabunPSK" panose="020B0500040200020003" pitchFamily="34" charset="-34"/>
              </a:rPr>
              <a:t>suì</a:t>
            </a:r>
            <a:r>
              <a:rPr lang="en-US" sz="2400" dirty="0">
                <a:latin typeface="+mj-lt"/>
                <a:cs typeface="TH SarabunPSK" panose="020B0500040200020003" pitchFamily="34" charset="-34"/>
              </a:rPr>
              <a:t> le</a:t>
            </a:r>
            <a:endParaRPr lang="th-TH" sz="2400" dirty="0">
              <a:latin typeface="+mj-lt"/>
              <a:cs typeface="TH SarabunPSK" panose="020B0500040200020003" pitchFamily="34" charset="-34"/>
            </a:endParaRPr>
          </a:p>
          <a:p>
            <a:pPr marL="11430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หวอ เหลี่ยง 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ซุ่ย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เลอ</a:t>
            </a:r>
          </a:p>
          <a:p>
            <a:pPr marL="11430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ฉัน</a:t>
            </a:r>
            <a:r>
              <a:rPr lang="th-TH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à¸à¸¥à¸à¸²à¸£à¸à¹à¸à¸«à¸²à¸£à¸¹à¸à¸ à¸²à¸à¸ªà¸³à¸«à¸£à¸±à¸ à¸£à¸¹à¸à¹à¸à¹à¸à¸à¹à¸­à¸¢à¸à¸²à¸£à¹à¸à¸¹à¸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84" y="2785062"/>
            <a:ext cx="2678477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96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1. คำ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ทักทาย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97;p15"/>
          <p:cNvSpPr txBox="1">
            <a:spLocks/>
          </p:cNvSpPr>
          <p:nvPr/>
        </p:nvSpPr>
        <p:spPr>
          <a:xfrm>
            <a:off x="2634761" y="1100688"/>
            <a:ext cx="3874477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อายุ</a:t>
            </a:r>
          </a:p>
        </p:txBody>
      </p:sp>
      <p:sp>
        <p:nvSpPr>
          <p:cNvPr id="5" name="Google Shape;103;p16"/>
          <p:cNvSpPr txBox="1">
            <a:spLocks/>
          </p:cNvSpPr>
          <p:nvPr/>
        </p:nvSpPr>
        <p:spPr>
          <a:xfrm>
            <a:off x="4787153" y="1734588"/>
            <a:ext cx="3621741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th-TH" dirty="0">
              <a:solidFill>
                <a:schemeClr val="accent6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949825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ตัวเลขตั้งแต่ 11 ขึ้นไปให้แปลเป็นจีนทับศัพท์ไปได้เลย เช่น</a:t>
            </a:r>
          </a:p>
          <a:p>
            <a:pPr lvl="1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ให้แปลเป็น สิบ - หนึ่ง หรือก็คือ </a:t>
            </a:r>
            <a:r>
              <a:rPr lang="zh-CN" alt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十 一</a:t>
            </a:r>
            <a:r>
              <a:rPr lang="zh-CN" alt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ฉือ</a:t>
            </a:r>
            <a:r>
              <a:rPr lang="th-TH" altLang="zh-CN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อี</a:t>
            </a:r>
            <a:endParaRPr lang="en-US" altLang="zh-CN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ให้แปลเป็น</a:t>
            </a:r>
            <a:r>
              <a:rPr lang="en-US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สิบ - สาม หรือก็คือ </a:t>
            </a:r>
            <a:r>
              <a:rPr lang="zh-CN" alt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十三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ฉือ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ซาน</a:t>
            </a:r>
            <a:endParaRPr lang="en-US" altLang="zh-CN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ให้แปลเป็น</a:t>
            </a:r>
            <a:r>
              <a:rPr lang="en-US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สอง - สิบ หรือก็คือ </a:t>
            </a:r>
            <a:r>
              <a:rPr lang="zh-CN" alt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二十 </a:t>
            </a:r>
            <a:r>
              <a:rPr lang="th-TH" altLang="zh-CN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เอ้อ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ฉือ</a:t>
            </a:r>
            <a:endParaRPr lang="en-US" altLang="zh-CN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ให้แปลเป็น</a:t>
            </a:r>
            <a:r>
              <a:rPr lang="en-US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สอง - สิบ - สี่ หรือก็คือ </a:t>
            </a:r>
            <a:r>
              <a:rPr lang="zh-CN" alt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二十四</a:t>
            </a:r>
            <a:r>
              <a:rPr lang="zh-CN" alt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เอ้อ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ฉือ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ซื่อ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à¸à¸¥à¸à¸²à¸£à¸à¹à¸à¸«à¸²à¸£à¸¹à¸à¸ à¸²à¸à¸ªà¸³à¸«à¸£à¸±à¸ à¸£à¸¹à¸à¸à¸²à¸£à¹à¸à¸¹à¸à¸à¸à¹à¸à¹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47" y="4646843"/>
            <a:ext cx="3321796" cy="204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67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739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ซักประวัติ</a:t>
            </a:r>
            <a:r>
              <a:rPr lang="th-TH" sz="3600" b="1" dirty="0" smtClean="0">
                <a:latin typeface="TH SarabunPSK"/>
                <a:ea typeface="TH SarabunPSK"/>
                <a:cs typeface="TH SarabunPSK"/>
                <a:sym typeface="TH SarabunPSK"/>
              </a:rPr>
              <a:t/>
            </a:r>
            <a:br>
              <a:rPr lang="th-TH" sz="3600" b="1" dirty="0" smtClean="0">
                <a:latin typeface="TH SarabunPSK"/>
                <a:ea typeface="TH SarabunPSK"/>
                <a:cs typeface="TH SarabunPSK"/>
                <a:sym typeface="TH SarabunPSK"/>
              </a:rPr>
            </a:br>
            <a:r>
              <a:rPr lang="th-TH" sz="3600" b="1" dirty="0" smtClean="0">
                <a:latin typeface="TH SarabunPSK"/>
                <a:ea typeface="TH SarabunPSK"/>
                <a:cs typeface="TH SarabunPSK"/>
                <a:sym typeface="TH SarabunPSK"/>
              </a:rPr>
              <a:t>อาการ</a:t>
            </a:r>
            <a:endParaRPr sz="3600"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3795487" y="1020492"/>
            <a:ext cx="8229600" cy="331991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哪 里 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不 舒 服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？</a:t>
            </a:r>
          </a:p>
          <a:p>
            <a:pPr marL="114300" lvl="0" indent="0">
              <a:buNone/>
            </a:pP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nǎ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lǐ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bù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shū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fu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หนา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หลี่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ปู้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ซู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  ฟุ</a:t>
            </a: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ไม่สบาย</a:t>
            </a:r>
            <a:r>
              <a:rPr lang="th-TH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ตรงไหน</a:t>
            </a: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6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ตัวแทนข้อความ 2"/>
          <p:cNvSpPr txBox="1">
            <a:spLocks/>
          </p:cNvSpPr>
          <p:nvPr/>
        </p:nvSpPr>
        <p:spPr>
          <a:xfrm>
            <a:off x="3795487" y="4020342"/>
            <a:ext cx="4361542" cy="23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เป็นการถามแบบกว้างๆว่าเป็นอะไรมา หรือไม่สบายตรงไหน ใช้เมื่อต้องการถามถึง อาการที่นำมาโรงพยาบาล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chief complaint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à¸à¸¥à¸à¸²à¸£à¸à¹à¸à¸«à¸²à¸£à¸¹à¸à¸ à¸²à¸à¸ªà¸³à¸«à¸£à¸±à¸ ä½ åªéä¸èæ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3461"/>
            <a:ext cx="3039118" cy="27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23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0" end="473.011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73925" y="164202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457200" y="1132114"/>
            <a:ext cx="8229600" cy="49941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3600" b="1" dirty="0" smtClean="0">
                <a:latin typeface="TH SarabunPSK"/>
                <a:ea typeface="TH SarabunPSK"/>
                <a:cs typeface="TH SarabunPSK"/>
                <a:sym typeface="TH SarabunPSK"/>
              </a:rPr>
              <a:t>อาการ</a:t>
            </a:r>
          </a:p>
          <a:p>
            <a:pPr marL="0" indent="0"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疼 </a:t>
            </a:r>
            <a:r>
              <a:rPr lang="en-US" dirty="0" err="1" smtClean="0">
                <a:latin typeface="TH SarabunPSK"/>
                <a:ea typeface="TH SarabunPSK"/>
                <a:cs typeface="TH SarabunPSK"/>
                <a:sym typeface="TH SarabunPSK"/>
              </a:rPr>
              <a:t>téng</a:t>
            </a:r>
            <a:r>
              <a:rPr 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เถิง แปลว่า เจ็บหรือปวด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ctr">
              <a:buNone/>
            </a:pPr>
            <a:r>
              <a:rPr lang="en-US" sz="3500" b="1" dirty="0" smtClean="0">
                <a:latin typeface="TH SarabunPSK"/>
                <a:ea typeface="TH SarabunPSK"/>
                <a:cs typeface="TH SarabunPSK"/>
                <a:sym typeface="TH SarabunPSK"/>
              </a:rPr>
              <a:t>“</a:t>
            </a:r>
            <a:r>
              <a:rPr lang="th-TH" sz="3500" b="1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_(</a:t>
            </a:r>
            <a:r>
              <a:rPr lang="th-TH" sz="3500" b="1" dirty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อวัยวะ</a:t>
            </a:r>
            <a:r>
              <a:rPr lang="th-TH" sz="3500" b="1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)_ </a:t>
            </a:r>
            <a:r>
              <a:rPr lang="th-TH" sz="3500" b="1" dirty="0" smtClean="0">
                <a:latin typeface="TH SarabunPSK"/>
                <a:ea typeface="TH SarabunPSK"/>
                <a:cs typeface="TH SarabunPSK"/>
                <a:sym typeface="TH SarabunPSK"/>
              </a:rPr>
              <a:t>+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疼</a:t>
            </a:r>
            <a:r>
              <a:rPr lang="th-TH" sz="3500" b="1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3500" b="1" dirty="0">
                <a:latin typeface="TH SarabunPSK"/>
                <a:ea typeface="TH SarabunPSK"/>
                <a:cs typeface="TH SarabunPSK"/>
                <a:sym typeface="TH SarabunPSK"/>
              </a:rPr>
              <a:t>เถิง </a:t>
            </a:r>
            <a:r>
              <a:rPr lang="th-TH" sz="3500" b="1" dirty="0" smtClean="0">
                <a:latin typeface="TH SarabunPSK"/>
                <a:ea typeface="TH SarabunPSK"/>
                <a:cs typeface="TH SarabunPSK"/>
                <a:sym typeface="TH SarabunPSK"/>
              </a:rPr>
              <a:t>อวัยวะ</a:t>
            </a:r>
            <a:r>
              <a:rPr lang="th-TH" sz="3500" b="1" dirty="0">
                <a:latin typeface="TH SarabunPSK"/>
                <a:ea typeface="TH SarabunPSK"/>
                <a:cs typeface="TH SarabunPSK"/>
                <a:sym typeface="TH SarabunPSK"/>
              </a:rPr>
              <a:t>นั้นเจ็บหรือ</a:t>
            </a:r>
            <a:r>
              <a:rPr lang="th-TH" sz="3500" b="1" dirty="0" smtClean="0">
                <a:latin typeface="TH SarabunPSK"/>
                <a:ea typeface="TH SarabunPSK"/>
                <a:cs typeface="TH SarabunPSK"/>
                <a:sym typeface="TH SarabunPSK"/>
              </a:rPr>
              <a:t>ปวด</a:t>
            </a:r>
            <a:r>
              <a:rPr lang="en-US" sz="3500" b="1" dirty="0" smtClean="0">
                <a:latin typeface="TH SarabunPSK"/>
                <a:ea typeface="TH SarabunPSK"/>
                <a:cs typeface="TH SarabunPSK"/>
                <a:sym typeface="TH SarabunPSK"/>
              </a:rPr>
              <a:t>”</a:t>
            </a:r>
            <a:endParaRPr sz="3500" b="1" dirty="0">
              <a:solidFill>
                <a:srgbClr val="FF0000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u="sng" dirty="0" smtClean="0">
                <a:latin typeface="TH SarabunPSK"/>
                <a:ea typeface="TH SarabunPSK"/>
                <a:cs typeface="TH SarabunPSK"/>
                <a:sym typeface="TH SarabunPSK"/>
              </a:rPr>
              <a:t>ยกตัวอย่าง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u="sng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th-TH" dirty="0" smtClean="0">
                <a:solidFill>
                  <a:srgbClr val="00B0F0"/>
                </a:solidFill>
                <a:latin typeface="TH SarabunPSK"/>
                <a:ea typeface="TH SarabunPSK"/>
                <a:cs typeface="TH SarabunPSK"/>
                <a:sym typeface="TH SarabunPSK"/>
              </a:rPr>
              <a:t>头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疼</a:t>
            </a: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tóu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téng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โถว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เถิง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ปวด</a:t>
            </a:r>
            <a:r>
              <a:rPr lang="th-TH" dirty="0" smtClean="0">
                <a:solidFill>
                  <a:srgbClr val="00B0F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ศีรษะ</a:t>
            </a:r>
            <a:endParaRPr dirty="0">
              <a:solidFill>
                <a:srgbClr val="00B0F0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ตัวแทนข้อความ 2"/>
          <p:cNvSpPr txBox="1">
            <a:spLocks/>
          </p:cNvSpPr>
          <p:nvPr/>
        </p:nvSpPr>
        <p:spPr>
          <a:xfrm>
            <a:off x="3086420" y="3726326"/>
            <a:ext cx="3532094" cy="174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zh-CN" altLang="en-US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手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疼</a:t>
            </a:r>
            <a:endParaRPr lang="en-US" altLang="zh-CN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indent="0">
              <a:buNone/>
            </a:pP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shǒu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téng</a:t>
            </a:r>
            <a:endParaRPr lang="th-TH" altLang="zh-CN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114300" indent="0"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โส่ว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เถิง</a:t>
            </a:r>
          </a:p>
          <a:p>
            <a:pPr marL="114300" indent="0"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ปวด</a:t>
            </a:r>
            <a:r>
              <a:rPr lang="th-TH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มือ</a:t>
            </a:r>
            <a:endParaRPr lang="th-TH" dirty="0">
              <a:solidFill>
                <a:schemeClr val="accent5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5122" name="Picture 2" descr="à¸à¸¥à¸à¸²à¸£à¸à¹à¸à¸«à¸²à¸£à¸¹à¸à¸ à¸²à¸à¸ªà¸³à¸«à¸£à¸±à¸ å¤´ç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25" y="4512607"/>
            <a:ext cx="2871860" cy="191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คำบรรยายภาพแบบวงรี 1"/>
          <p:cNvSpPr/>
          <p:nvPr/>
        </p:nvSpPr>
        <p:spPr>
          <a:xfrm>
            <a:off x="7096655" y="3618724"/>
            <a:ext cx="1277257" cy="1001486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นี่เรามาทำอะไรตรงนี้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!!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0" y="-4"/>
            <a:ext cx="1576200" cy="80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latin typeface="TH SarabunPSK"/>
                <a:ea typeface="TH SarabunPSK"/>
                <a:cs typeface="TH SarabunPSK"/>
                <a:sym typeface="TH SarabunPSK"/>
              </a:rPr>
              <a:t>อวัยวะ</a:t>
            </a:r>
            <a:endParaRPr sz="3600" b="1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8823" y="1676400"/>
            <a:ext cx="2931038" cy="38727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36899"/>
              </p:ext>
            </p:extLst>
          </p:nvPr>
        </p:nvGraphicFramePr>
        <p:xfrm>
          <a:off x="3433481" y="466164"/>
          <a:ext cx="5602940" cy="586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735"/>
                <a:gridCol w="1400735"/>
                <a:gridCol w="1400735"/>
                <a:gridCol w="1400735"/>
              </a:tblGrid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อวัยวะ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พิน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คำอ่านไทย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头</a:t>
                      </a:r>
                      <a:endParaRPr lang="th-TH" sz="1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tóu</a:t>
                      </a:r>
                      <a:endParaRPr lang="th-TH" sz="1800" b="0" dirty="0" smtClean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โถว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ศีรษะ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耳朵</a:t>
                      </a:r>
                      <a:endParaRPr lang="th-TH" sz="1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ěr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duō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เอ่อร์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ตัว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หู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鼻子</a:t>
                      </a:r>
                      <a:endParaRPr lang="th-TH" sz="1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bí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zi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ปี๋ </a:t>
                      </a:r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จึ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จมูก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47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眼睛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yǎn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jīng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</a:t>
                      </a:r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ยี่ยน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จิง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牙齿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yá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chǐ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หยา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ฉื่อ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ฟัน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口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kǒu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โค่ว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ปาก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肩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jiān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เจียน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ไหล่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嗓子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sǎng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zi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สั่ง</a:t>
                      </a:r>
                      <a:r>
                        <a:rPr lang="th-TH" sz="18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จึ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คอ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手臂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shǒu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bì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โส่ว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ปี้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แขน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肘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zhǒu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โจ่ว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ข้อศอก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手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shǒu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โส่ว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มือ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腰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yāo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เยา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เอว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肚子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dù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zi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ตู้ </a:t>
                      </a:r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จึ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ท้อง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腿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tuǐ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ถุ่ย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</a:t>
                      </a:r>
                    </a:p>
                  </a:txBody>
                  <a:tcPr/>
                </a:tc>
              </a:tr>
              <a:tr h="35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脚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+mj-lt"/>
                          <a:cs typeface="TH SarabunPSK" panose="020B0500040200020003" pitchFamily="34" charset="-34"/>
                        </a:rPr>
                        <a:t>jiǎo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เจี่ยว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เท้า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25</a:t>
            </a:fld>
            <a:endParaRPr lang="th-TH"/>
          </a:p>
        </p:txBody>
      </p:sp>
      <p:pic>
        <p:nvPicPr>
          <p:cNvPr id="4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7" end="386.793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73334" y="1970674"/>
            <a:ext cx="312681" cy="312681"/>
          </a:xfrm>
          <a:prstGeom prst="rect">
            <a:avLst/>
          </a:prstGeom>
        </p:spPr>
      </p:pic>
      <p:pic>
        <p:nvPicPr>
          <p:cNvPr id="5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91" end="959.612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79739" y="2328511"/>
            <a:ext cx="294987" cy="294987"/>
          </a:xfrm>
          <a:prstGeom prst="rect">
            <a:avLst/>
          </a:prstGeom>
        </p:spPr>
      </p:pic>
      <p:pic>
        <p:nvPicPr>
          <p:cNvPr id="6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885" end="301.362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33645" y="3424206"/>
            <a:ext cx="329792" cy="329792"/>
          </a:xfrm>
          <a:prstGeom prst="rect">
            <a:avLst/>
          </a:prstGeom>
        </p:spPr>
      </p:pic>
      <p:pic>
        <p:nvPicPr>
          <p:cNvPr id="7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47" end="461.834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7839" y="5581540"/>
            <a:ext cx="332359" cy="33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 descr="à¸à¸¥à¸à¸²à¸£à¸à¹à¸à¸«à¸²à¸£à¸¹à¸à¸ à¸²à¸à¸ªà¸³à¸«à¸£à¸±à¸ à¸£à¸¹à¸à¸£à¹à¸²à¸à¸à¸²à¸¢ à¸à¸²à¸£à¹à¸à¸¹à¸ à¸à¸£à¹à¸­à¸¡à¸ à¸²à¸©à¸²à¹à¸à¸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5969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4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45375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ซักประวัติ</a:t>
            </a:r>
            <a:r>
              <a:rPr lang="th-TH" sz="3600" b="1" dirty="0" smtClean="0">
                <a:latin typeface="TH SarabunPSK"/>
                <a:ea typeface="TH SarabunPSK"/>
                <a:cs typeface="TH SarabunPSK"/>
                <a:sym typeface="TH SarabunPSK"/>
              </a:rPr>
              <a:t/>
            </a:r>
            <a:br>
              <a:rPr lang="th-TH" sz="3600" b="1" dirty="0" smtClean="0">
                <a:latin typeface="TH SarabunPSK"/>
                <a:ea typeface="TH SarabunPSK"/>
                <a:cs typeface="TH SarabunPSK"/>
                <a:sym typeface="TH SarabunPSK"/>
              </a:rPr>
            </a:br>
            <a:r>
              <a:rPr lang="th-TH" sz="3600" b="1" dirty="0" smtClean="0">
                <a:latin typeface="TH SarabunPSK"/>
                <a:ea typeface="TH SarabunPSK"/>
                <a:cs typeface="TH SarabunPSK"/>
                <a:sym typeface="TH SarabunPSK"/>
              </a:rPr>
              <a:t>อาการ</a:t>
            </a:r>
            <a:endParaRPr sz="3600"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457200" y="1174376"/>
            <a:ext cx="4885765" cy="49519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lang="th-TH" sz="1600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6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你 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这   样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 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有</a:t>
            </a:r>
            <a:r>
              <a:rPr lang="th-TH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   多 久 了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？</a:t>
            </a:r>
          </a:p>
          <a:p>
            <a:pPr marL="114300" lvl="0" indent="0"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zhè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yàng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yǒu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duō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jiǔ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 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le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เจ้อ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 ย่าง  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โหย่ว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ตัว  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จิ่ว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  เลอ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เป็น</a:t>
            </a:r>
            <a:r>
              <a:rPr lang="th-TH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แบบนี้</a:t>
            </a:r>
            <a:r>
              <a:rPr lang="th-TH" dirty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มานานแค่ไหนแล้ว</a:t>
            </a:r>
            <a:endParaRPr dirty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5" name="ตัวแทนข้อความ 2"/>
          <p:cNvSpPr txBox="1">
            <a:spLocks/>
          </p:cNvSpPr>
          <p:nvPr/>
        </p:nvSpPr>
        <p:spPr>
          <a:xfrm>
            <a:off x="5226420" y="1728393"/>
            <a:ext cx="3899647" cy="185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ตอบคล้ายกับอายุ และมีข้อยกเว้นของเลข 2 เหมือนกัน เช่น</a:t>
            </a:r>
          </a:p>
          <a:p>
            <a:pPr marL="114300" indent="0">
              <a:buNone/>
            </a:pPr>
            <a:r>
              <a:rPr lang="zh-CN" altLang="en-US" sz="2800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一</a:t>
            </a:r>
            <a:r>
              <a:rPr lang="zh-CN" alt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天</a:t>
            </a:r>
            <a:r>
              <a:rPr lang="zh-CN" alt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</a:t>
            </a:r>
            <a:r>
              <a:rPr lang="th-TH" altLang="zh-CN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วัน</a:t>
            </a:r>
          </a:p>
          <a:p>
            <a:pPr marL="114300" indent="0">
              <a:buNone/>
            </a:pPr>
            <a:r>
              <a:rPr lang="zh-CN" altLang="en-US" sz="2800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两</a:t>
            </a:r>
            <a:r>
              <a:rPr lang="zh-CN" alt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个 小 时</a:t>
            </a:r>
            <a:r>
              <a:rPr lang="en-US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</a:t>
            </a:r>
            <a:r>
              <a:rPr lang="en-US" altLang="zh-CN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ชั่วโมง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36944"/>
              </p:ext>
            </p:extLst>
          </p:nvPr>
        </p:nvGraphicFramePr>
        <p:xfrm>
          <a:off x="1524000" y="3945665"/>
          <a:ext cx="6096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ภาษาจีน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</a:t>
                      </a:r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อ่านพิน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อิน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คำอ่านไทย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คำแปล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zh-CN" altLang="en-US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分钟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__</a:t>
                      </a:r>
                      <a:r>
                        <a:rPr lang="en-US" b="0" baseline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fēn</a:t>
                      </a:r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zhōng</a:t>
                      </a:r>
                      <a:endParaRPr lang="th-TH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เฟิน</a:t>
                      </a:r>
                      <a:r>
                        <a:rPr lang="th-TH" sz="18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จง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</a:t>
                      </a:r>
                      <a:r>
                        <a:rPr lang="en-US" sz="18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นาที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zh-CN" altLang="en-US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个小时</a:t>
                      </a:r>
                      <a:endParaRPr lang="th-TH" sz="16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gè</a:t>
                      </a:r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xiǎo</a:t>
                      </a:r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shí</a:t>
                      </a:r>
                      <a:endParaRPr lang="th-TH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เก้อ เสี่ยว </a:t>
                      </a:r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ฉือ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ชั่วโมง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zh-CN" altLang="en-US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天</a:t>
                      </a:r>
                      <a:endParaRPr lang="th-TH" sz="16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tiān</a:t>
                      </a:r>
                      <a:endParaRPr lang="th-TH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เทียน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zh-CN" altLang="en-US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个星期</a:t>
                      </a:r>
                      <a:endParaRPr lang="th-TH" sz="16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gè</a:t>
                      </a:r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xīng</a:t>
                      </a:r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qī</a:t>
                      </a:r>
                      <a:endParaRPr lang="th-TH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เก้อ </a:t>
                      </a:r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ซิง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ชี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</a:t>
                      </a:r>
                      <a:r>
                        <a:rPr lang="en-US" altLang="zh-CN" sz="16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zh-CN" altLang="en-US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个月</a:t>
                      </a:r>
                      <a:endParaRPr lang="th-TH" sz="16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gè</a:t>
                      </a:r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yuè</a:t>
                      </a:r>
                      <a:endParaRPr lang="th-TH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เก้อ ยู</a:t>
                      </a:r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เอี่ย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</a:t>
                      </a:r>
                      <a:r>
                        <a:rPr lang="en-US" altLang="zh-CN" sz="16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zh-CN" altLang="en-US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年</a:t>
                      </a:r>
                      <a:endParaRPr lang="th-TH" sz="16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j-lt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en-US" b="0" dirty="0" err="1" smtClean="0">
                          <a:latin typeface="+mj-lt"/>
                          <a:cs typeface="TH SarabunPSK" panose="020B0500040200020003" pitchFamily="34" charset="-34"/>
                        </a:rPr>
                        <a:t>nián</a:t>
                      </a:r>
                      <a:endParaRPr lang="th-TH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เหนียน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 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27</a:t>
            </a:fld>
            <a:endParaRPr lang="th-TH"/>
          </a:p>
        </p:txBody>
      </p:sp>
      <p:pic>
        <p:nvPicPr>
          <p:cNvPr id="4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22" end="861.4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2738" y="18300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2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457200" y="1175657"/>
            <a:ext cx="8229600" cy="49506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3600" b="1" dirty="0" smtClean="0">
                <a:latin typeface="TH SarabunPSK"/>
                <a:ea typeface="TH SarabunPSK"/>
                <a:cs typeface="TH SarabunPSK"/>
                <a:sym typeface="TH SarabunPSK"/>
              </a:rPr>
              <a:t>อาการ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lang="th-TH" sz="3600" b="1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  </a:t>
            </a:r>
            <a:r>
              <a:rPr lang="en-US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	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zh-CN" altLang="en-US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还 有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哪 里</a:t>
            </a:r>
            <a:r>
              <a:rPr lang="zh-CN" altLang="en-US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不 舒 服 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吗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？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	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hái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yǒu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it-IT" sz="2400" dirty="0">
                <a:latin typeface="+mj-lt"/>
                <a:ea typeface="TH SarabunPSK"/>
                <a:cs typeface="TH SarabunPSK"/>
                <a:sym typeface="TH SarabunPSK"/>
              </a:rPr>
              <a:t>nǎ lǐ bù shū fu </a:t>
            </a:r>
            <a:r>
              <a:rPr lang="it-IT" sz="2400" dirty="0" smtClean="0">
                <a:latin typeface="+mj-lt"/>
                <a:ea typeface="TH SarabunPSK"/>
                <a:cs typeface="TH SarabunPSK"/>
                <a:sym typeface="TH SarabunPSK"/>
              </a:rPr>
              <a:t>ma</a:t>
            </a:r>
          </a:p>
          <a:p>
            <a:pPr marL="0" indent="0"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	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หาย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โหย่ว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หนา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หลี่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ปู้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ซู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ฟุ มา</a:t>
            </a:r>
          </a:p>
          <a:p>
            <a:pPr marL="0" indent="0"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	คุณ</a:t>
            </a:r>
            <a:r>
              <a:rPr lang="th-TH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ยัง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ไม่สบาย</a:t>
            </a:r>
            <a:r>
              <a:rPr lang="th-TH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ตรงไหน</a:t>
            </a:r>
            <a:r>
              <a:rPr lang="th-TH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อีก</a:t>
            </a:r>
            <a:r>
              <a:rPr lang="th-TH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หรือไม่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th-TH" dirty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6146" name="Picture 2" descr="à¸à¸¥à¸à¸²à¸£à¸à¹à¸à¸«à¸²à¸£à¸¹à¸à¸ à¸²à¸à¸ªà¸³à¸«à¸£à¸±à¸ whatel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8"/>
          <a:stretch/>
        </p:blipFill>
        <p:spPr bwMode="auto">
          <a:xfrm>
            <a:off x="5660572" y="2991654"/>
            <a:ext cx="2235200" cy="31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28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3" end="670.3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65837" y="2504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800" b="1" dirty="0">
                <a:latin typeface="TH SarabunPSK"/>
                <a:ea typeface="TH SarabunPSK"/>
                <a:cs typeface="TH SarabunPSK"/>
                <a:sym typeface="TH SarabunPSK"/>
              </a:rPr>
              <a:t>อาการเจ็บป่วยอื่นๆ</a:t>
            </a:r>
            <a:endParaRPr sz="2800" b="1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th-TH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咳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嗽</a:t>
            </a:r>
          </a:p>
          <a:p>
            <a:pPr marL="0" lvl="0" indent="0">
              <a:buNone/>
            </a:pP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ké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sòu</a:t>
            </a:r>
            <a:endParaRPr lang="th-TH" sz="18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เขอ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โซ่ว</a:t>
            </a:r>
            <a:endParaRPr lang="th-TH" sz="24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400" dirty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ไอ</a:t>
            </a:r>
            <a:endParaRPr sz="2400" dirty="0">
              <a:solidFill>
                <a:schemeClr val="accent5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th-TH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要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呕 吐</a:t>
            </a:r>
          </a:p>
          <a:p>
            <a:pPr marL="0" lvl="0" indent="0">
              <a:buNone/>
            </a:pP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ǒu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tù</a:t>
            </a:r>
            <a:endParaRPr lang="th-TH" sz="18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โอ่ว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ทู่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400" dirty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อยาก</a:t>
            </a:r>
            <a:r>
              <a:rPr lang="th-TH" sz="2400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อาเจียน</a:t>
            </a:r>
            <a:endParaRPr sz="2400"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th-TH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发 烧</a:t>
            </a:r>
          </a:p>
          <a:p>
            <a:pPr marL="0" lvl="0" indent="0">
              <a:buNone/>
            </a:pP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fā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sāo</a:t>
            </a:r>
            <a:endParaRPr lang="th-TH" sz="18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ฟา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เซา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400" dirty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เป็น</a:t>
            </a:r>
            <a:r>
              <a:rPr lang="th-TH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ไข้</a:t>
            </a:r>
            <a:endParaRPr sz="2800" dirty="0">
              <a:solidFill>
                <a:schemeClr val="accent5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ตัวแทนข้อความ 2"/>
          <p:cNvSpPr txBox="1">
            <a:spLocks/>
          </p:cNvSpPr>
          <p:nvPr/>
        </p:nvSpPr>
        <p:spPr>
          <a:xfrm>
            <a:off x="5011272" y="1571098"/>
            <a:ext cx="3532094" cy="558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zh-CN" altLang="en-US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手 </a:t>
            </a:r>
            <a:r>
              <a:rPr lang="zh-CN" altLang="en-US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疼</a:t>
            </a:r>
            <a:endParaRPr lang="en-US" altLang="zh-CN" sz="2400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114300" indent="0">
              <a:buNone/>
            </a:pP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shǒu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téng</a:t>
            </a:r>
            <a:endParaRPr lang="th-TH" altLang="zh-CN" sz="18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114300" indent="0">
              <a:buNone/>
            </a:pP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โส่ว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เถิง</a:t>
            </a:r>
          </a:p>
          <a:p>
            <a:pPr marL="114300" indent="0"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400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ปวด</a:t>
            </a:r>
            <a:r>
              <a:rPr lang="th-TH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มือ</a:t>
            </a:r>
          </a:p>
          <a:p>
            <a:pPr marL="0" lvl="0" indent="0">
              <a:buNone/>
            </a:pP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zh-CN" altLang="en-US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睡</a:t>
            </a: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不 着</a:t>
            </a:r>
            <a:endParaRPr lang="en-US" altLang="zh-CN" sz="2400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shuì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bù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 smtClean="0">
                <a:latin typeface="+mj-lt"/>
                <a:ea typeface="TH SarabunPSK"/>
                <a:cs typeface="TH SarabunPSK"/>
                <a:sym typeface="TH SarabunPSK"/>
              </a:rPr>
              <a:t>zháo</a:t>
            </a:r>
            <a:endParaRPr lang="th-TH" altLang="zh-CN" sz="18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ซุ่ย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ปู้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จ๋าว</a:t>
            </a:r>
            <a:endParaRPr lang="th-TH" sz="2400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400" dirty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นอน</a:t>
            </a:r>
            <a:r>
              <a:rPr lang="th-TH" sz="2400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ไม่หลับ</a:t>
            </a:r>
          </a:p>
          <a:p>
            <a:pPr marL="0" lvl="0" indent="0">
              <a:buNone/>
            </a:pP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zh-CN" altLang="en-US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吃</a:t>
            </a: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不 下</a:t>
            </a:r>
            <a:endParaRPr lang="en-US" altLang="zh-CN" sz="2400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shī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bú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xià</a:t>
            </a:r>
            <a:endParaRPr lang="th-TH" altLang="zh-CN" sz="18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ชือ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ปู๋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ซี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ย่า</a:t>
            </a:r>
          </a:p>
          <a:p>
            <a:pPr marL="0" lvl="0" indent="0"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400" dirty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กิน</a:t>
            </a:r>
            <a:r>
              <a:rPr lang="th-TH" sz="2400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ไม่ลง</a:t>
            </a:r>
          </a:p>
          <a:p>
            <a:pPr marL="114300" indent="0">
              <a:buNone/>
            </a:pPr>
            <a:endParaRPr lang="th-TH" sz="2400" dirty="0">
              <a:solidFill>
                <a:schemeClr val="accent5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7170" name="Picture 2" descr="à¸à¸¥à¸à¸²à¸£à¸à¹à¸à¸«à¸²à¸£à¸¹à¸à¸ à¸²à¸à¸ªà¸³à¸«à¸£à¸±à¸ à¹à¸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r="23430"/>
          <a:stretch/>
        </p:blipFill>
        <p:spPr bwMode="auto">
          <a:xfrm>
            <a:off x="2206172" y="1793216"/>
            <a:ext cx="1152179" cy="12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à¸à¸¥à¸à¸²à¸£à¸à¹à¸à¸«à¸²à¸£à¸¹à¸à¸ à¸²à¸à¸ªà¸³à¸«à¸£à¸±à¸ à¸­à¸²à¹à¸à¸µà¸¢à¸ à¸à¸²à¸£à¹à¸à¸¹à¸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00" y="3402557"/>
            <a:ext cx="1475921" cy="12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300" y="4901846"/>
            <a:ext cx="1366664" cy="1348522"/>
          </a:xfrm>
          <a:prstGeom prst="rect">
            <a:avLst/>
          </a:prstGeom>
        </p:spPr>
      </p:pic>
      <p:pic>
        <p:nvPicPr>
          <p:cNvPr id="7176" name="Picture 8" descr="à¸à¸¥à¸à¸²à¸£à¸à¹à¸à¸«à¸²à¸£à¸¹à¸à¸ à¸²à¸à¸ªà¸³à¸«à¸£à¸±à¸ à¸à¸§à¸à¸¡à¸·à¸­ à¸à¸²à¸£à¹à¸à¸¹à¸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7"/>
          <a:stretch/>
        </p:blipFill>
        <p:spPr bwMode="auto">
          <a:xfrm>
            <a:off x="6938045" y="1445051"/>
            <a:ext cx="1213648" cy="15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à¸à¸¥à¸à¸²à¸£à¸à¹à¸à¸«à¸²à¸£à¸¹à¸à¸ à¸²à¸à¸ªà¸³à¸«à¸£à¸±à¸ à¸à¸­à¸à¹à¸¡à¹à¸«à¸¥à¸±à¸ à¸à¸²à¸£à¹à¸à¸¹à¸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45" y="3180439"/>
            <a:ext cx="1323800" cy="155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29</a:t>
            </a:fld>
            <a:endParaRPr lang="th-TH"/>
          </a:p>
        </p:txBody>
      </p:sp>
      <p:pic>
        <p:nvPicPr>
          <p:cNvPr id="5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66" end="260.476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18809" y="159827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กิตติกรรมประกาศ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13759" y="1600200"/>
            <a:ext cx="8292359" cy="4525963"/>
          </a:xfrm>
        </p:spPr>
        <p:txBody>
          <a:bodyPr/>
          <a:lstStyle/>
          <a:p>
            <a:pPr marL="114300" indent="0" algn="just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zh-CN" alt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快乐学</a:t>
            </a:r>
            <a:r>
              <a:rPr lang="zh-CN" alt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บทเรียนรู้ด้วยตนเอง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ภาษาจีนเบื้องต้นเพื่อการสื่อสารระหว่างแพทย์กับผู้ป่วยชาวจีน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สำเร็จได้ด้วยความอนุเคราะห์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บุคคลหลายท่าน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ขอกราบ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ขอบพระคุณ นางสมสนิท วันชนะชัยเจริญ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มารดาผู้ซึ่งตรวจสอบความถูกต้องของผลงานและให้คำแนะนำในเรื่องที่เกี่ยวกับภาษาจีน เพื่อการสนทนาอย่างมีประสิทธิภาพ ผู้จัดทำขอขอบพระคุณ รศ.นพ.</a:t>
            </a:r>
            <a:r>
              <a:rPr 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ศิริ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เกษม </a:t>
            </a:r>
            <a:r>
              <a:rPr 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ศิ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ริลักษณ์ คณบดีคณะแพทยศาสตร์ มหาวิทยาลัยนเรศวร และ ผศ.</a:t>
            </a:r>
            <a:r>
              <a:rPr 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พญ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.จุลิ</a:t>
            </a:r>
            <a:r>
              <a:rPr 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นทร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สำราญ หัวหน้าภาควิชาพยาธิวิทยา ที่สนับสนุนการเรียนการสอนในรายวิชานี้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ขอขอบคุณ ผศ.นพ.</a:t>
            </a:r>
            <a:r>
              <a:rPr 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ดร.ณตพล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ศุภณัฐเศรษฐ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กุล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อาจารย์ที่ปรึกษาประจำรายวิชาที่ให้คำแนะนำในการปรับปรุงแก้ไขผลงาน สุดท้ายนี้ขอขอบคุณผู้ทดลองใช้ผลงานที่เสียสละเวลาในการร่วมทดสอบและประเมินผลงาน</a:t>
            </a:r>
            <a:endParaRPr lang="th-TH" sz="2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75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712259"/>
            <a:ext cx="3738282" cy="505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th-TH" sz="2400" dirty="0" smtClean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发 胖 了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很 快</a:t>
            </a:r>
          </a:p>
          <a:p>
            <a:pPr marL="0" lvl="0" indent="0">
              <a:buNone/>
            </a:pP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fā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pàng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le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hěn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kuài</a:t>
            </a:r>
            <a:endParaRPr lang="th-TH" sz="18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ฟา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พั่ง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เลอ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เหิ่น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ไขว้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400" dirty="0">
                <a:solidFill>
                  <a:schemeClr val="accent5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อ้วนขึ้น</a:t>
            </a:r>
            <a:r>
              <a:rPr lang="th-TH" sz="2400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อย่าง</a:t>
            </a:r>
            <a:r>
              <a:rPr lang="th-TH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รวดเร็ว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th-TH" sz="24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瘦 弱 了 </a:t>
            </a:r>
            <a:r>
              <a:rPr lang="th-TH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很 快</a:t>
            </a:r>
          </a:p>
          <a:p>
            <a:pPr marL="0" lvl="0" indent="0">
              <a:buNone/>
            </a:pP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shòu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ruò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le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hěn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kuài</a:t>
            </a:r>
            <a:endParaRPr lang="th-TH" sz="18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โซ่ว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รั่ว เลอ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เหิ่น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ไขว้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400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ผอมลง</a:t>
            </a:r>
            <a:r>
              <a:rPr lang="th-TH" sz="2400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อย่างรวดเร็ว</a:t>
            </a:r>
            <a:endParaRPr sz="2400"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ตัวแทนข้อความ 2"/>
          <p:cNvSpPr txBox="1">
            <a:spLocks/>
          </p:cNvSpPr>
          <p:nvPr/>
        </p:nvSpPr>
        <p:spPr>
          <a:xfrm>
            <a:off x="4966447" y="1712259"/>
            <a:ext cx="3532094" cy="361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buNone/>
            </a:pP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zh-CN" altLang="en-US" sz="24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头 </a:t>
            </a:r>
            <a:r>
              <a:rPr lang="zh-CN" altLang="en-US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晕</a:t>
            </a:r>
            <a:endParaRPr lang="zh-CN" altLang="en-US" sz="2400"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tóu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yūn</a:t>
            </a:r>
            <a:endParaRPr lang="zh-CN" altLang="en-US" sz="18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โถว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ยุน</a:t>
            </a:r>
            <a:endParaRPr lang="th-TH" sz="2400" dirty="0">
              <a:solidFill>
                <a:schemeClr val="tx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400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เวียน</a:t>
            </a:r>
            <a:r>
              <a:rPr lang="th-TH" sz="24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ศีรษะ</a:t>
            </a:r>
          </a:p>
          <a:p>
            <a:pPr marL="0" lvl="0" indent="0">
              <a:buNone/>
            </a:pPr>
            <a:endParaRPr lang="th-TH" sz="24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zh-CN" altLang="en-US" sz="24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这 儿</a:t>
            </a: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痛</a:t>
            </a:r>
            <a:endParaRPr lang="en-US" altLang="zh-CN" sz="2400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zhè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er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tòng</a:t>
            </a:r>
            <a:endParaRPr lang="zh-CN" altLang="en-US" sz="18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เจ้อเออร์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ท่ง </a:t>
            </a:r>
          </a:p>
          <a:p>
            <a:pPr marL="0" lvl="0" indent="0">
              <a:buNone/>
            </a:pP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400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ปวด</a:t>
            </a:r>
            <a:r>
              <a:rPr lang="th-TH" sz="2400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ตรงนี้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30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0" end="1010.052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5131" y="1712259"/>
            <a:ext cx="487363" cy="487363"/>
          </a:xfrm>
          <a:prstGeom prst="rect">
            <a:avLst/>
          </a:prstGeom>
        </p:spPr>
      </p:pic>
      <p:pic>
        <p:nvPicPr>
          <p:cNvPr id="5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65" end="836.131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7392" y="1712259"/>
            <a:ext cx="487363" cy="487363"/>
          </a:xfrm>
          <a:prstGeom prst="rect">
            <a:avLst/>
          </a:prstGeom>
        </p:spPr>
      </p:pic>
      <p:pic>
        <p:nvPicPr>
          <p:cNvPr id="6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17" end="615.131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7392" y="3754646"/>
            <a:ext cx="487363" cy="487363"/>
          </a:xfrm>
          <a:prstGeom prst="rect">
            <a:avLst/>
          </a:prstGeom>
        </p:spPr>
      </p:pic>
      <p:pic>
        <p:nvPicPr>
          <p:cNvPr id="7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406" end="1192.126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75674" y="37546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4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101367"/>
              </p:ext>
            </p:extLst>
          </p:nvPr>
        </p:nvGraphicFramePr>
        <p:xfrm>
          <a:off x="833720" y="2020711"/>
          <a:ext cx="759343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359"/>
                <a:gridCol w="1898359"/>
                <a:gridCol w="1898359"/>
                <a:gridCol w="1898359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คำศัพท์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พิน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อิน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คำอ่านไทย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发烧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fā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sāo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ฟา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เซา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ไข้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感冒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gǎn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mào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ก่าน เม่า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เป็นหวัด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咳 嗽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TH SarabunPSK"/>
                          <a:cs typeface="TH SarabunPSK"/>
                          <a:sym typeface="TH SarabunPSK"/>
                        </a:rPr>
                        <a:t>ké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H SarabunPSK"/>
                          <a:cs typeface="TH SarabunPSK"/>
                          <a:sym typeface="TH SarabunPSK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TH SarabunPSK"/>
                          <a:cs typeface="TH SarabunPSK"/>
                          <a:sym typeface="TH SarabunPSK"/>
                        </a:rPr>
                        <a:t>sòu</a:t>
                      </a:r>
                      <a:endParaRPr lang="th-TH" sz="2000" b="0" i="0" u="none" strike="noStrike" cap="none" dirty="0" smtClean="0">
                        <a:solidFill>
                          <a:schemeClr val="dk1"/>
                        </a:solidFill>
                        <a:latin typeface="+mn-lt"/>
                        <a:ea typeface="TH SarabunPSK"/>
                        <a:cs typeface="TH SarabunPSK"/>
                        <a:sym typeface="TH SarabunP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เขอ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โซ่ว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ไอ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头晕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tóu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yūn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โถว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ยุน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เวียนศีรษะ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眼花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yǎn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huā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ยี่ยน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ฮวา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ตาลาย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呕吐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ǒu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tù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โอ่ว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ทู่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อาเจียน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拉肚子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lā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tù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zi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 ตู้ 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จึ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ท้องเสีย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3718" y="1401587"/>
            <a:ext cx="3738282" cy="60307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800" b="1" u="sng" dirty="0" smtClean="0">
                <a:latin typeface="TH SarabunPSK"/>
                <a:ea typeface="TH SarabunPSK"/>
                <a:cs typeface="TH SarabunPSK"/>
                <a:sym typeface="TH SarabunPSK"/>
              </a:rPr>
              <a:t>คำศัพท์อาการที่พบได้บ่อย</a:t>
            </a:r>
            <a:endParaRPr sz="2800" b="1" u="sng"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76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57200" y="1214718"/>
            <a:ext cx="8229600" cy="5344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ซักประวัติ</a:t>
            </a: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อดีต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(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询问病史</a:t>
            </a:r>
            <a:r>
              <a:rPr lang="en-US" altLang="zh-CN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: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xún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wèn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bìng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shǐ</a:t>
            </a:r>
            <a:r>
              <a:rPr lang="en-US" dirty="0" smtClean="0">
                <a:latin typeface="TH SarabunPSK" panose="020B0500040200020003" pitchFamily="34" charset="-34"/>
                <a:ea typeface="TH SarabunPSK"/>
                <a:cs typeface="TH SarabunPSK" panose="020B0500040200020003" pitchFamily="34" charset="-34"/>
                <a:sym typeface="TH SarabunPSK"/>
              </a:rPr>
              <a:t>)</a:t>
            </a:r>
          </a:p>
          <a:p>
            <a:pPr marL="0" lvl="0" indent="0"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有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慢 性 病 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吗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？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yǒu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màn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xìng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bìng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ma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หนี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โหย่ว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ม่าน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ซิ่ง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ปิ้ง มา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มี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โรคเรื้อรัง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อะไร</a:t>
            </a:r>
            <a:r>
              <a:rPr lang="th-TH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ไหม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เวลาตอบจะมีคำตอบได้ 2 ทาง</a:t>
            </a:r>
            <a:endParaRPr lang="th-TH" altLang="zh-CN" dirty="0" smtClean="0">
              <a:solidFill>
                <a:schemeClr val="accent4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th-TH" dirty="0" smtClean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32</a:t>
            </a:fld>
            <a:endParaRPr lang="th-TH"/>
          </a:p>
        </p:txBody>
      </p:sp>
      <p:sp>
        <p:nvSpPr>
          <p:cNvPr id="5" name="Google Shape;127;p20"/>
          <p:cNvSpPr txBox="1">
            <a:spLocks/>
          </p:cNvSpPr>
          <p:nvPr/>
        </p:nvSpPr>
        <p:spPr>
          <a:xfrm>
            <a:off x="5362222" y="2357718"/>
            <a:ext cx="8229600" cy="53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有 </a:t>
            </a:r>
            <a:r>
              <a:rPr lang="en-US" altLang="zh-CN" dirty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= </a:t>
            </a:r>
            <a:r>
              <a:rPr lang="th-TH" altLang="zh-CN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มี</a:t>
            </a:r>
            <a:endParaRPr lang="en-US" altLang="zh-CN" dirty="0" smtClean="0">
              <a:solidFill>
                <a:schemeClr val="accent4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yǒu</a:t>
            </a:r>
            <a:endParaRPr lang="en-US" altLang="zh-CN" sz="2000" dirty="0" smtClean="0">
              <a:solidFill>
                <a:schemeClr val="tx1"/>
              </a:solidFill>
              <a:latin typeface="+mj-lt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altLang="zh-CN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โหย่ว</a:t>
            </a:r>
            <a:endParaRPr lang="th-TH" altLang="zh-CN" dirty="0" smtClean="0">
              <a:solidFill>
                <a:schemeClr val="tx1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endParaRPr lang="en-US" altLang="zh-CN" dirty="0" smtClean="0">
              <a:solidFill>
                <a:schemeClr val="accent4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没</a:t>
            </a:r>
            <a:r>
              <a:rPr lang="zh-CN" altLang="en-US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有 </a:t>
            </a:r>
            <a:r>
              <a:rPr lang="en-US" altLang="zh-CN" dirty="0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= </a:t>
            </a:r>
            <a:r>
              <a:rPr lang="th-TH" altLang="zh-CN" dirty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ไม่</a:t>
            </a:r>
            <a:r>
              <a:rPr lang="th-TH" altLang="zh-CN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มี</a:t>
            </a:r>
            <a:endParaRPr lang="en-US" altLang="zh-CN" dirty="0" smtClean="0">
              <a:solidFill>
                <a:schemeClr val="accent4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méi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yǒu</a:t>
            </a:r>
            <a:endParaRPr lang="th-TH" altLang="zh-CN" sz="2000" dirty="0" smtClean="0">
              <a:solidFill>
                <a:schemeClr val="tx1"/>
              </a:solidFill>
              <a:latin typeface="+mj-lt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altLang="zh-CN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เหมย</a:t>
            </a:r>
            <a:r>
              <a:rPr lang="th-TH" altLang="zh-CN" dirty="0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 </a:t>
            </a:r>
            <a:r>
              <a:rPr lang="th-TH" altLang="zh-CN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โหย่ว</a:t>
            </a:r>
            <a:endParaRPr lang="th-TH" dirty="0" smtClean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ลูกศรขวาท้ายขีด 1"/>
          <p:cNvSpPr/>
          <p:nvPr/>
        </p:nvSpPr>
        <p:spPr>
          <a:xfrm rot="19871673">
            <a:off x="4188178" y="3886781"/>
            <a:ext cx="688622" cy="4594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ท้ายขีด 6"/>
          <p:cNvSpPr/>
          <p:nvPr/>
        </p:nvSpPr>
        <p:spPr>
          <a:xfrm rot="1138233">
            <a:off x="4227689" y="4826861"/>
            <a:ext cx="688622" cy="459441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20717"/>
              </p:ext>
            </p:extLst>
          </p:nvPr>
        </p:nvGraphicFramePr>
        <p:xfrm>
          <a:off x="775282" y="2094971"/>
          <a:ext cx="759343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359"/>
                <a:gridCol w="1898359"/>
                <a:gridCol w="1898359"/>
                <a:gridCol w="1898359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คำศัพท์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พิน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อิน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คำอ่านไทย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高血压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gāo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xuě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yā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กาว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ซเหว่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ยา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โรคความดันโลหิตสูง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糖尿病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táng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niào</a:t>
                      </a:r>
                      <a:r>
                        <a:rPr lang="en-US" sz="18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 smtClean="0">
                          <a:latin typeface="+mj-lt"/>
                          <a:cs typeface="TH SarabunPSK" panose="020B0500040200020003" pitchFamily="34" charset="-34"/>
                        </a:rPr>
                        <a:t>bìng</a:t>
                      </a:r>
                      <a:endParaRPr lang="th-TH" sz="18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ถัง 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เนี่ยว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ปิ้ง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โรคเบาหวาน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高脂肪病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 err="1" smtClean="0">
                          <a:solidFill>
                            <a:schemeClr val="dk1"/>
                          </a:solidFill>
                          <a:latin typeface="+mj-lt"/>
                          <a:ea typeface="TH SarabunPSK"/>
                          <a:cs typeface="TH SarabunPSK"/>
                          <a:sym typeface="TH SarabunPSK"/>
                        </a:rPr>
                        <a:t>gāo</a:t>
                      </a:r>
                      <a:r>
                        <a:rPr lang="en-US" sz="180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TH SarabunPSK"/>
                          <a:cs typeface="TH SarabunPSK"/>
                          <a:sym typeface="TH SarabunPSK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dk1"/>
                          </a:solidFill>
                          <a:latin typeface="+mj-lt"/>
                          <a:ea typeface="TH SarabunPSK"/>
                          <a:cs typeface="TH SarabunPSK"/>
                          <a:sym typeface="TH SarabunPSK"/>
                        </a:rPr>
                        <a:t>zhī</a:t>
                      </a:r>
                      <a:r>
                        <a:rPr lang="en-US" sz="180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TH SarabunPSK"/>
                          <a:cs typeface="TH SarabunPSK"/>
                          <a:sym typeface="TH SarabunPSK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dk1"/>
                          </a:solidFill>
                          <a:latin typeface="+mj-lt"/>
                          <a:ea typeface="TH SarabunPSK"/>
                          <a:cs typeface="TH SarabunPSK"/>
                          <a:sym typeface="TH SarabunPSK"/>
                        </a:rPr>
                        <a:t>fáng</a:t>
                      </a:r>
                      <a:r>
                        <a:rPr lang="en-US" sz="180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TH SarabunPSK"/>
                          <a:cs typeface="TH SarabunPSK"/>
                          <a:sym typeface="TH SarabunPSK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dk1"/>
                          </a:solidFill>
                          <a:latin typeface="+mj-lt"/>
                          <a:ea typeface="TH SarabunPSK"/>
                          <a:cs typeface="TH SarabunPSK"/>
                          <a:sym typeface="TH SarabunPSK"/>
                        </a:rPr>
                        <a:t>bìng</a:t>
                      </a:r>
                      <a:endParaRPr lang="th-TH" sz="1800" b="0" i="0" u="none" strike="noStrike" cap="none" dirty="0" smtClean="0">
                        <a:solidFill>
                          <a:schemeClr val="dk1"/>
                        </a:solidFill>
                        <a:latin typeface="+mj-lt"/>
                        <a:ea typeface="TH SarabunPSK"/>
                        <a:cs typeface="TH SarabunPSK"/>
                        <a:sym typeface="TH SarabunP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กาว 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จือ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ฝาง ปิ้ง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โรคไขมันสูง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Google Shape;121;p19"/>
          <p:cNvSpPr txBox="1">
            <a:spLocks noGrp="1"/>
          </p:cNvSpPr>
          <p:nvPr>
            <p:ph type="body" idx="1"/>
          </p:nvPr>
        </p:nvSpPr>
        <p:spPr>
          <a:xfrm>
            <a:off x="1093364" y="1417638"/>
            <a:ext cx="3738282" cy="505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800" b="1" u="sng" dirty="0" smtClean="0">
                <a:latin typeface="TH SarabunPSK"/>
                <a:ea typeface="TH SarabunPSK"/>
                <a:cs typeface="TH SarabunPSK"/>
                <a:sym typeface="TH SarabunPSK"/>
              </a:rPr>
              <a:t>คำศัพท์โรคเรื้อรังที่เจอบ่อย</a:t>
            </a:r>
            <a:endParaRPr sz="2800" b="1" u="sng"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33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9" end="400.65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71347" y="2560638"/>
            <a:ext cx="487363" cy="487363"/>
          </a:xfrm>
          <a:prstGeom prst="rect">
            <a:avLst/>
          </a:prstGeom>
        </p:spPr>
      </p:pic>
      <p:pic>
        <p:nvPicPr>
          <p:cNvPr id="4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36" end="622.773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71346" y="3026305"/>
            <a:ext cx="487363" cy="487363"/>
          </a:xfrm>
          <a:prstGeom prst="rect">
            <a:avLst/>
          </a:prstGeom>
        </p:spPr>
      </p:pic>
      <p:pic>
        <p:nvPicPr>
          <p:cNvPr id="7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28" end="407.97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0369" y="3480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57200" y="1214718"/>
            <a:ext cx="8686800" cy="56432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ซักประวัติ</a:t>
            </a: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อดีต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(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询问病史</a:t>
            </a:r>
            <a:r>
              <a:rPr lang="en-US" altLang="zh-CN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: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xún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wèn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bìng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shǐ</a:t>
            </a:r>
            <a:r>
              <a:rPr lang="en-US" dirty="0" smtClean="0">
                <a:latin typeface="TH SarabunPSK" panose="020B0500040200020003" pitchFamily="34" charset="-34"/>
                <a:ea typeface="TH SarabunPSK"/>
                <a:cs typeface="TH SarabunPSK" panose="020B0500040200020003" pitchFamily="34" charset="-34"/>
                <a:sym typeface="TH SarabunPSK"/>
              </a:rPr>
              <a:t>)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以 前 做 过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手 术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吗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？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qián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zuò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guò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shǒu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shù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ma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หนี อี่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เฉียน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จั้ว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กั้ว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โส่ว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สู้ มา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เคยได้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รับการผ่าตัด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มาก่อน</a:t>
            </a:r>
            <a:r>
              <a:rPr lang="th-TH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หรือเปล่า</a:t>
            </a:r>
            <a:endParaRPr lang="th-TH" dirty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b="1" u="sng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เวลาตอบคำถาม</a:t>
            </a:r>
          </a:p>
          <a:p>
            <a:pPr marL="0" lvl="0" indent="0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我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做 过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手 术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zuò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guò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shǒu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shù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=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th-TH" altLang="zh-CN" dirty="0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altLang="zh-CN" dirty="0" smtClean="0">
                <a:solidFill>
                  <a:schemeClr val="accent1"/>
                </a:solidFill>
                <a:latin typeface="+mj-lt"/>
                <a:ea typeface="TH SarabunPSK"/>
                <a:cs typeface="TH SarabunPSK"/>
                <a:sym typeface="TH SarabunPSK"/>
              </a:rPr>
              <a:t>เคย</a:t>
            </a:r>
            <a:r>
              <a:rPr lang="th-TH" altLang="zh-CN" dirty="0" smtClean="0">
                <a:solidFill>
                  <a:schemeClr val="accent2"/>
                </a:solidFill>
                <a:latin typeface="+mj-lt"/>
                <a:ea typeface="TH SarabunPSK"/>
                <a:cs typeface="TH SarabunPSK"/>
                <a:sym typeface="TH SarabunPSK"/>
              </a:rPr>
              <a:t>ผ่าตัด</a:t>
            </a:r>
            <a:r>
              <a:rPr lang="th-TH" altLang="zh-CN" dirty="0" smtClean="0">
                <a:solidFill>
                  <a:schemeClr val="accent1"/>
                </a:solidFill>
                <a:latin typeface="+mj-lt"/>
                <a:ea typeface="TH SarabunPSK"/>
                <a:cs typeface="TH SarabunPSK"/>
                <a:sym typeface="TH SarabunPSK"/>
              </a:rPr>
              <a:t>มาก่อน</a:t>
            </a:r>
            <a:endParaRPr lang="en-US" altLang="zh-CN" dirty="0">
              <a:solidFill>
                <a:schemeClr val="accent1"/>
              </a:solidFill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altLang="zh-CN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altLang="zh-CN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altLang="zh-CN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จั้ว</a:t>
            </a:r>
            <a:r>
              <a:rPr lang="th-TH" altLang="zh-CN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altLang="zh-CN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กั้ว</a:t>
            </a:r>
            <a:r>
              <a:rPr lang="th-TH" altLang="zh-CN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altLang="zh-CN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โส่ว</a:t>
            </a:r>
            <a:r>
              <a:rPr lang="th-TH" altLang="zh-CN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สู้</a:t>
            </a:r>
            <a:endParaRPr lang="en-US" altLang="zh-CN" dirty="0" smtClean="0">
              <a:solidFill>
                <a:schemeClr val="tx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我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没 做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过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手 术</a:t>
            </a:r>
            <a:r>
              <a:rPr lang="en-US" altLang="zh-CN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méi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zuò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guò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shǒu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shù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= </a:t>
            </a:r>
            <a:r>
              <a:rPr lang="th-TH" altLang="zh-CN" dirty="0" smtClean="0">
                <a:solidFill>
                  <a:schemeClr val="tx1"/>
                </a:solidFill>
                <a:ea typeface="TH SarabunPSK"/>
                <a:cs typeface="TH SarabunPSK"/>
                <a:sym typeface="TH SarabunPSK"/>
              </a:rPr>
              <a:t>ฉัน</a:t>
            </a:r>
            <a:r>
              <a:rPr lang="th-TH" altLang="zh-CN" dirty="0" smtClean="0">
                <a:solidFill>
                  <a:schemeClr val="accent1"/>
                </a:solidFill>
                <a:ea typeface="TH SarabunPSK"/>
                <a:cs typeface="TH SarabunPSK"/>
                <a:sym typeface="TH SarabunPSK"/>
              </a:rPr>
              <a:t>ไม่เคย</a:t>
            </a:r>
            <a:r>
              <a:rPr lang="th-TH" altLang="zh-CN" dirty="0" smtClean="0">
                <a:solidFill>
                  <a:schemeClr val="accent2"/>
                </a:solidFill>
                <a:ea typeface="TH SarabunPSK"/>
                <a:cs typeface="TH SarabunPSK"/>
                <a:sym typeface="TH SarabunPSK"/>
              </a:rPr>
              <a:t>ผ่าตัด</a:t>
            </a:r>
            <a:r>
              <a:rPr lang="th-TH" altLang="zh-CN" dirty="0" smtClean="0">
                <a:solidFill>
                  <a:schemeClr val="accent1"/>
                </a:solidFill>
                <a:ea typeface="TH SarabunPSK"/>
                <a:cs typeface="TH SarabunPSK"/>
                <a:sym typeface="TH SarabunPSK"/>
              </a:rPr>
              <a:t>มาก่อน</a:t>
            </a:r>
          </a:p>
          <a:p>
            <a:pPr marL="0" lvl="0" indent="0">
              <a:buNone/>
            </a:pPr>
            <a:r>
              <a:rPr lang="th-TH" altLang="zh-CN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altLang="zh-CN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altLang="zh-CN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เหมย</a:t>
            </a:r>
            <a:r>
              <a:rPr lang="th-TH" altLang="zh-CN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altLang="zh-CN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จั้ว</a:t>
            </a:r>
            <a:r>
              <a:rPr lang="th-TH" altLang="zh-CN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altLang="zh-CN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กั้ว</a:t>
            </a:r>
            <a:r>
              <a:rPr lang="th-TH" altLang="zh-CN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altLang="zh-CN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โส่ว</a:t>
            </a:r>
            <a:r>
              <a:rPr lang="th-TH" altLang="zh-CN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สู้</a:t>
            </a:r>
            <a:endParaRPr lang="en-US" altLang="zh-CN" dirty="0" smtClean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102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80" y="2090057"/>
            <a:ext cx="2636047" cy="216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34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24" end="126.87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0600" y="18463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ซัก</a:t>
            </a: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ประวัติครอบครัว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(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询问家族史</a:t>
            </a:r>
            <a:r>
              <a:rPr lang="zh-CN" altLang="en-US" b="1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b="1" dirty="0" smtClean="0">
                <a:latin typeface="TH SarabunPSK"/>
                <a:ea typeface="TH SarabunPSK"/>
                <a:cs typeface="TH SarabunPSK"/>
                <a:sym typeface="TH SarabunPSK"/>
              </a:rPr>
              <a:t>:</a:t>
            </a:r>
            <a:r>
              <a:rPr lang="en-US" b="1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xún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wèn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jiā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zú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shǐ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)</a:t>
            </a:r>
          </a:p>
          <a:p>
            <a:pPr marL="0" lvl="0" indent="0">
              <a:buNone/>
            </a:pPr>
            <a:endParaRPr lang="en-US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有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癌 症 家 族 史 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吗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？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yǒu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ái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zhèng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jiā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zú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shǐ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ma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โหย่ว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อ๋าย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เจิ้ง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จีอา จู๋ สื่อ มา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มี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ประวัติครอบครัวเป็นมะเร็ง</a:t>
            </a:r>
            <a:r>
              <a:rPr lang="th-TH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หรือไม่</a:t>
            </a:r>
            <a:endParaRPr dirty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35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0" end="709.41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8318" y="2800703"/>
            <a:ext cx="487363" cy="487363"/>
          </a:xfrm>
          <a:prstGeom prst="rect">
            <a:avLst/>
          </a:prstGeom>
        </p:spPr>
      </p:pic>
      <p:sp>
        <p:nvSpPr>
          <p:cNvPr id="6" name="Google Shape;127;p20"/>
          <p:cNvSpPr txBox="1">
            <a:spLocks/>
          </p:cNvSpPr>
          <p:nvPr/>
        </p:nvSpPr>
        <p:spPr>
          <a:xfrm>
            <a:off x="6028267" y="1883585"/>
            <a:ext cx="8229600" cy="53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有 </a:t>
            </a:r>
            <a:r>
              <a:rPr lang="en-US" altLang="zh-CN" dirty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= </a:t>
            </a:r>
            <a:r>
              <a:rPr lang="th-TH" altLang="zh-CN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มี</a:t>
            </a:r>
            <a:endParaRPr lang="en-US" altLang="zh-CN" dirty="0" smtClean="0">
              <a:solidFill>
                <a:schemeClr val="accent4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yǒu</a:t>
            </a:r>
            <a:endParaRPr lang="en-US" altLang="zh-CN" sz="2000" dirty="0" smtClean="0">
              <a:solidFill>
                <a:schemeClr val="tx1"/>
              </a:solidFill>
              <a:latin typeface="+mj-lt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altLang="zh-CN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โหย่ว</a:t>
            </a:r>
            <a:endParaRPr lang="th-TH" altLang="zh-CN" dirty="0" smtClean="0">
              <a:solidFill>
                <a:schemeClr val="tx1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endParaRPr lang="en-US" altLang="zh-CN" dirty="0" smtClean="0">
              <a:solidFill>
                <a:schemeClr val="accent4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没</a:t>
            </a:r>
            <a:r>
              <a:rPr lang="zh-CN" altLang="en-US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有 </a:t>
            </a:r>
            <a:r>
              <a:rPr lang="en-US" altLang="zh-CN" dirty="0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= </a:t>
            </a:r>
            <a:r>
              <a:rPr lang="th-TH" altLang="zh-CN" dirty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ไม่</a:t>
            </a:r>
            <a:r>
              <a:rPr lang="th-TH" altLang="zh-CN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มี</a:t>
            </a:r>
            <a:endParaRPr lang="en-US" altLang="zh-CN" dirty="0" smtClean="0">
              <a:solidFill>
                <a:schemeClr val="accent4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méi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yǒu</a:t>
            </a:r>
            <a:endParaRPr lang="th-TH" altLang="zh-CN" sz="2000" dirty="0" smtClean="0">
              <a:solidFill>
                <a:schemeClr val="tx1"/>
              </a:solidFill>
              <a:latin typeface="+mj-lt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altLang="zh-CN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เหมย</a:t>
            </a:r>
            <a:r>
              <a:rPr lang="th-TH" altLang="zh-CN" dirty="0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 </a:t>
            </a:r>
            <a:r>
              <a:rPr lang="th-TH" altLang="zh-CN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โหย่ว</a:t>
            </a:r>
            <a:endParaRPr lang="th-TH" dirty="0" smtClean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วงเล็บปีกกาซ้าย 3"/>
          <p:cNvSpPr/>
          <p:nvPr/>
        </p:nvSpPr>
        <p:spPr>
          <a:xfrm>
            <a:off x="5125156" y="2889956"/>
            <a:ext cx="395111" cy="2314222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ซักประวัติ</a:t>
            </a: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ส่วนตัว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(</a:t>
            </a:r>
            <a:r>
              <a:rPr lang="zh-CN" altLang="en-US" dirty="0">
                <a:latin typeface="TH SarabunPSK"/>
                <a:ea typeface="TH SarabunPSK"/>
                <a:cs typeface="TH SarabunPSK"/>
                <a:sym typeface="TH SarabunPSK"/>
              </a:rPr>
              <a:t>询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问病历 </a:t>
            </a:r>
            <a:r>
              <a:rPr lang="en-US" altLang="zh-CN" dirty="0">
                <a:latin typeface="TH SarabunPSK"/>
                <a:ea typeface="TH SarabunPSK"/>
                <a:cs typeface="TH SarabunPSK"/>
                <a:sym typeface="TH SarabunPSK"/>
              </a:rPr>
              <a:t>: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xún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wèn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bìng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 smtClean="0">
                <a:latin typeface="+mj-lt"/>
                <a:ea typeface="TH SarabunPSK"/>
                <a:cs typeface="TH SarabunPSK"/>
                <a:sym typeface="TH SarabunPSK"/>
              </a:rPr>
              <a:t>lì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)</a:t>
            </a:r>
          </a:p>
          <a:p>
            <a:pPr marL="0" lvl="0" indent="0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你</a:t>
            </a:r>
            <a:r>
              <a:rPr lang="zh-CN" altLang="en-US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对</a:t>
            </a:r>
            <a:r>
              <a:rPr lang="zh-CN" altLang="en-US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什 么</a:t>
            </a:r>
            <a:r>
              <a:rPr lang="zh-CN" altLang="en-US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药</a:t>
            </a:r>
            <a:r>
              <a:rPr lang="zh-CN" altLang="en-US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过 敏 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吗 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？ 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duì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shén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me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guò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mǐn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ma </a:t>
            </a:r>
            <a:endParaRPr lang="en-US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ตุ้ย </a:t>
            </a: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เฉิน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เมอ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กั้ว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หมิ่น มา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แพ้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ยา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อะไรบ้าง</a:t>
            </a:r>
            <a:r>
              <a:rPr lang="th-TH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หรือเปล่า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对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食 物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过 敏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吗 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？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duì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shí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wù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guò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mǐn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ma</a:t>
            </a:r>
            <a:endParaRPr lang="th-TH" sz="24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ตุ้ย </a:t>
            </a: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ฉือ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อู้ </a:t>
            </a: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กั้ว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หมิ่น มา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แพ้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อาหาร</a:t>
            </a:r>
            <a:r>
              <a:rPr lang="th-TH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หรือไม่</a:t>
            </a:r>
            <a:endParaRPr dirty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36</a:t>
            </a:fld>
            <a:endParaRPr lang="th-TH"/>
          </a:p>
        </p:txBody>
      </p:sp>
      <p:sp>
        <p:nvSpPr>
          <p:cNvPr id="5" name="Google Shape;127;p20"/>
          <p:cNvSpPr txBox="1">
            <a:spLocks/>
          </p:cNvSpPr>
          <p:nvPr/>
        </p:nvSpPr>
        <p:spPr>
          <a:xfrm>
            <a:off x="6553200" y="1917451"/>
            <a:ext cx="8229600" cy="53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有 </a:t>
            </a:r>
            <a:r>
              <a:rPr lang="en-US" altLang="zh-CN" dirty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= </a:t>
            </a:r>
            <a:r>
              <a:rPr lang="th-TH" altLang="zh-CN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มี</a:t>
            </a:r>
            <a:endParaRPr lang="en-US" altLang="zh-CN" dirty="0" smtClean="0">
              <a:solidFill>
                <a:schemeClr val="accent4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yǒu</a:t>
            </a:r>
            <a:endParaRPr lang="en-US" altLang="zh-CN" sz="2000" dirty="0" smtClean="0">
              <a:solidFill>
                <a:schemeClr val="tx1"/>
              </a:solidFill>
              <a:latin typeface="+mj-lt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altLang="zh-CN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โหย่ว</a:t>
            </a:r>
            <a:endParaRPr lang="th-TH" altLang="zh-CN" dirty="0" smtClean="0">
              <a:solidFill>
                <a:schemeClr val="tx1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endParaRPr lang="en-US" altLang="zh-CN" dirty="0" smtClean="0">
              <a:solidFill>
                <a:schemeClr val="accent4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没</a:t>
            </a:r>
            <a:r>
              <a:rPr lang="zh-CN" altLang="en-US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有 </a:t>
            </a:r>
            <a:r>
              <a:rPr lang="en-US" altLang="zh-CN" dirty="0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= </a:t>
            </a:r>
            <a:r>
              <a:rPr lang="th-TH" altLang="zh-CN" dirty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ไม่</a:t>
            </a:r>
            <a:r>
              <a:rPr lang="th-TH" altLang="zh-CN" dirty="0" smtClean="0">
                <a:solidFill>
                  <a:schemeClr val="accent4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มี</a:t>
            </a:r>
            <a:endParaRPr lang="en-US" altLang="zh-CN" dirty="0" smtClean="0">
              <a:solidFill>
                <a:schemeClr val="accent4"/>
              </a:solidFill>
              <a:latin typeface="TH SarabunIT๙" panose="020B0500040200020003" pitchFamily="34" charset="-34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méi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+mj-lt"/>
                <a:ea typeface="TH SarabunPSK"/>
                <a:cs typeface="TH SarabunIT๙" panose="020B0500040200020003" pitchFamily="34" charset="-34"/>
                <a:sym typeface="TH SarabunPSK"/>
              </a:rPr>
              <a:t>yǒu</a:t>
            </a:r>
            <a:endParaRPr lang="th-TH" altLang="zh-CN" sz="2000" dirty="0" smtClean="0">
              <a:solidFill>
                <a:schemeClr val="tx1"/>
              </a:solidFill>
              <a:latin typeface="+mj-lt"/>
              <a:ea typeface="TH SarabunPSK"/>
              <a:cs typeface="TH SarabunIT๙" panose="020B0500040200020003" pitchFamily="34" charset="-34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altLang="zh-CN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เหมย</a:t>
            </a:r>
            <a:r>
              <a:rPr lang="th-TH" altLang="zh-CN" dirty="0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 </a:t>
            </a:r>
            <a:r>
              <a:rPr lang="th-TH" altLang="zh-CN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TH SarabunPSK"/>
                <a:cs typeface="TH SarabunIT๙" panose="020B0500040200020003" pitchFamily="34" charset="-34"/>
                <a:sym typeface="TH SarabunPSK"/>
              </a:rPr>
              <a:t>โหย่ว</a:t>
            </a:r>
            <a:endParaRPr lang="th-TH" dirty="0" smtClean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3" name="วงเล็บปีกกาซ้าย 2"/>
          <p:cNvSpPr/>
          <p:nvPr/>
        </p:nvSpPr>
        <p:spPr>
          <a:xfrm>
            <a:off x="5441244" y="2607733"/>
            <a:ext cx="508000" cy="300284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5" end="763.990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3881" y="2272771"/>
            <a:ext cx="487363" cy="487363"/>
          </a:xfrm>
          <a:prstGeom prst="rect">
            <a:avLst/>
          </a:prstGeom>
        </p:spPr>
      </p:pic>
      <p:pic>
        <p:nvPicPr>
          <p:cNvPr id="6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32" end="545.45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08222" y="42569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2. ซัก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ประวัติ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884311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b="1" u="sng" dirty="0">
                <a:latin typeface="TH SarabunPSK"/>
                <a:ea typeface="TH SarabunPSK"/>
                <a:cs typeface="TH SarabunPSK"/>
                <a:sym typeface="TH SarabunPSK"/>
              </a:rPr>
              <a:t>ซักประวัติ</a:t>
            </a:r>
            <a:r>
              <a:rPr lang="th-TH" b="1" u="sng" dirty="0" smtClean="0">
                <a:latin typeface="TH SarabunPSK"/>
                <a:ea typeface="TH SarabunPSK"/>
                <a:cs typeface="TH SarabunPSK"/>
                <a:sym typeface="TH SarabunPSK"/>
              </a:rPr>
              <a:t>ส่วนตัว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喝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酒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吗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？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hē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jiǔ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ma</a:t>
            </a:r>
            <a:endParaRPr lang="th-TH" sz="24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เฮอ </a:t>
            </a: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จิ่ว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มา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ดื่ม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เหล้า</a:t>
            </a:r>
            <a:r>
              <a:rPr lang="th-TH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ไหม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抽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烟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吗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？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chōu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yān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ma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โชว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เยียน มา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สูบ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บุหรี่</a:t>
            </a:r>
            <a:r>
              <a:rPr lang="th-TH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ไหม</a:t>
            </a:r>
            <a:endParaRPr dirty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à¸·à¹à¸¡à¹à¸«à¸¥à¹à¸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77" y="2825728"/>
            <a:ext cx="2263220" cy="12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à¸¥à¸à¸²à¸£à¸à¹à¸à¸«à¸²à¸£à¸¹à¸à¸ à¸²à¸à¸ªà¸³à¸«à¸£à¸±à¸ à¸ªà¸¹à¸à¸à¸¸à¸«à¸£à¸µà¹à¸à¸²à¸£à¹à¸à¸¹à¸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44" y="4834467"/>
            <a:ext cx="1744133" cy="17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39;p22"/>
          <p:cNvSpPr txBox="1">
            <a:spLocks/>
          </p:cNvSpPr>
          <p:nvPr/>
        </p:nvSpPr>
        <p:spPr>
          <a:xfrm>
            <a:off x="3883378" y="1600200"/>
            <a:ext cx="5051576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th-TH" b="1" u="sng" dirty="0" smtClean="0">
                <a:latin typeface="TH SarabunPSK"/>
                <a:ea typeface="TH SarabunPSK"/>
                <a:cs typeface="TH SarabunPSK"/>
                <a:sym typeface="TH SarabunPSK"/>
              </a:rPr>
              <a:t>คำตอบ</a:t>
            </a: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จะเป็นลักษณะเหมือนทวนคำถาม</a:t>
            </a:r>
          </a:p>
          <a:p>
            <a:pPr marL="0" indent="0">
              <a:buFont typeface="Arial"/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我 （</a:t>
            </a:r>
            <a:r>
              <a:rPr lang="zh-CN" altLang="en-US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不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）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喝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酒</a:t>
            </a:r>
            <a:r>
              <a:rPr lang="zh-CN" altLang="en-US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。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 (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bù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)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hē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jiǔ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(</a:t>
            </a: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ปู้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) เฮอ </a:t>
            </a:r>
            <a:r>
              <a:rPr lang="th-TH" altLang="zh-CN" dirty="0" err="1" smtClean="0">
                <a:latin typeface="TH SarabunPSK"/>
                <a:ea typeface="TH SarabunPSK"/>
                <a:cs typeface="TH SarabunPSK"/>
                <a:sym typeface="TH SarabunPSK"/>
              </a:rPr>
              <a:t>จิ่ว</a:t>
            </a:r>
            <a:r>
              <a:rPr lang="th-TH" altLang="zh-CN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ฉัน (</a:t>
            </a:r>
            <a:r>
              <a:rPr lang="th-TH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ไม่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)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ดื่ม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เหล้า</a:t>
            </a:r>
            <a:endParaRPr lang="en-US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我 （</a:t>
            </a:r>
            <a:r>
              <a:rPr lang="zh-CN" altLang="en-US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不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）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抽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烟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。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altLang="zh-CN" sz="2400" dirty="0" err="1">
                <a:solidFill>
                  <a:schemeClr val="tx1"/>
                </a:solidFill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(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bù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)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chōu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yān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(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ปู้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)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โชว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เยียน </a:t>
            </a:r>
          </a:p>
          <a:p>
            <a:pPr marL="0" indent="0"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ฉัน (</a:t>
            </a:r>
            <a:r>
              <a:rPr lang="th-TH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ไม่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)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สูบ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บุหรี่</a:t>
            </a:r>
            <a:endParaRPr lang="th-TH" dirty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ลูกศรขวา 1"/>
          <p:cNvSpPr/>
          <p:nvPr/>
        </p:nvSpPr>
        <p:spPr>
          <a:xfrm>
            <a:off x="3042355" y="2980267"/>
            <a:ext cx="598311" cy="47413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3042355" y="4834467"/>
            <a:ext cx="598311" cy="4741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37</a:t>
            </a:fld>
            <a:endParaRPr lang="th-TH"/>
          </a:p>
        </p:txBody>
      </p:sp>
      <p:pic>
        <p:nvPicPr>
          <p:cNvPr id="4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66" end="1095.226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60044" y="2207723"/>
            <a:ext cx="487363" cy="487363"/>
          </a:xfrm>
          <a:prstGeom prst="rect">
            <a:avLst/>
          </a:prstGeom>
        </p:spPr>
      </p:pic>
      <p:pic>
        <p:nvPicPr>
          <p:cNvPr id="5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64" end="314.213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60043" y="42558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3. ตรวจร่างกาย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16089" y="2698044"/>
            <a:ext cx="4724400" cy="5440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让 </a:t>
            </a:r>
            <a:r>
              <a:rPr lang="th-TH" sz="28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我 </a:t>
            </a:r>
            <a:r>
              <a:rPr lang="th-TH" sz="28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听</a:t>
            </a:r>
            <a:r>
              <a:rPr lang="en-US" sz="28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一 下</a:t>
            </a:r>
            <a:r>
              <a:rPr lang="zh-CN" altLang="en-US" sz="28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你 的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smtClean="0">
                <a:solidFill>
                  <a:srgbClr val="FFC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心 脏</a:t>
            </a:r>
          </a:p>
          <a:p>
            <a:pPr marL="0" lvl="0" indent="0">
              <a:buNone/>
            </a:pP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ràng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tīng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yī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xià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de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xīn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zhàng</a:t>
            </a:r>
            <a:endParaRPr lang="th-TH" sz="20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ร่าง </a:t>
            </a:r>
            <a:r>
              <a:rPr lang="th-TH" sz="2800" dirty="0" err="1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8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err="1">
                <a:latin typeface="TH SarabunPSK"/>
                <a:ea typeface="TH SarabunPSK"/>
                <a:cs typeface="TH SarabunPSK"/>
                <a:sym typeface="TH SarabunPSK"/>
              </a:rPr>
              <a:t>ทิง</a:t>
            </a:r>
            <a:r>
              <a:rPr lang="th-TH" sz="28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อี ซีอ่า </a:t>
            </a:r>
            <a:r>
              <a:rPr lang="th-TH" sz="28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err="1">
                <a:latin typeface="TH SarabunPSK"/>
                <a:ea typeface="TH SarabunPSK"/>
                <a:cs typeface="TH SarabunPSK"/>
                <a:sym typeface="TH SarabunPSK"/>
              </a:rPr>
              <a:t>เตอ</a:t>
            </a:r>
            <a:r>
              <a:rPr lang="th-TH" sz="28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err="1">
                <a:latin typeface="TH SarabunPSK"/>
                <a:ea typeface="TH SarabunPSK"/>
                <a:cs typeface="TH SarabunPSK"/>
                <a:sym typeface="TH SarabunPSK"/>
              </a:rPr>
              <a:t>ซิน</a:t>
            </a:r>
            <a:r>
              <a:rPr lang="th-TH" sz="28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จ้าง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ขอ</a:t>
            </a:r>
            <a:r>
              <a:rPr lang="th-TH" sz="28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8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ตรวจ(ฟัง)</a:t>
            </a:r>
            <a:r>
              <a:rPr lang="th-TH" sz="2800" dirty="0" smtClean="0">
                <a:solidFill>
                  <a:srgbClr val="FFC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การ</a:t>
            </a:r>
            <a:r>
              <a:rPr lang="th-TH" sz="2800" dirty="0">
                <a:solidFill>
                  <a:srgbClr val="FFC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เต้นของ</a:t>
            </a:r>
            <a:r>
              <a:rPr lang="th-TH" sz="2800" dirty="0" smtClean="0">
                <a:solidFill>
                  <a:srgbClr val="FFC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หัวใจ</a:t>
            </a:r>
            <a:r>
              <a:rPr lang="th-TH" sz="2800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ของคุณ</a:t>
            </a:r>
            <a:r>
              <a:rPr lang="th-TH" sz="2800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หน่อย</a:t>
            </a:r>
            <a:endParaRPr sz="2800" dirty="0">
              <a:solidFill>
                <a:srgbClr val="FF0000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让 </a:t>
            </a:r>
            <a:r>
              <a:rPr lang="th-TH" sz="28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我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量</a:t>
            </a:r>
            <a:r>
              <a:rPr lang="en-US" sz="28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一 下</a:t>
            </a:r>
            <a:r>
              <a:rPr lang="th-TH" altLang="zh-CN" sz="2800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你 的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smtClean="0">
                <a:solidFill>
                  <a:srgbClr val="FFC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体 温</a:t>
            </a:r>
          </a:p>
          <a:p>
            <a:pPr marL="0" lvl="0" indent="0">
              <a:buNone/>
            </a:pP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ràng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liáng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yī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xià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de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tǐ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wēn</a:t>
            </a:r>
            <a:endParaRPr lang="en-US" sz="20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ร่าง </a:t>
            </a:r>
            <a:r>
              <a:rPr lang="th-TH" sz="28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เหลียง อี ซีอ่า </a:t>
            </a:r>
            <a:r>
              <a:rPr lang="th-TH" sz="2800" dirty="0" err="1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sz="2800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เตอ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 ถี่ </a:t>
            </a:r>
            <a:r>
              <a:rPr lang="th-TH" sz="2800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เวิน</a:t>
            </a:r>
            <a:endParaRPr lang="th-TH" sz="2800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ขอ</a:t>
            </a:r>
            <a:r>
              <a:rPr lang="th-TH" sz="28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8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วัด</a:t>
            </a:r>
            <a:r>
              <a:rPr lang="th-TH" sz="2800" dirty="0" smtClean="0">
                <a:solidFill>
                  <a:srgbClr val="FFC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อุณหภูมิร่างกาย</a:t>
            </a:r>
            <a:r>
              <a:rPr lang="th-TH" sz="2800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ของคุณ</a:t>
            </a:r>
            <a:r>
              <a:rPr lang="th-TH" sz="2800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หน่อย</a:t>
            </a:r>
            <a:endParaRPr sz="2800" dirty="0">
              <a:solidFill>
                <a:srgbClr val="FF0000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151;p24"/>
          <p:cNvSpPr txBox="1">
            <a:spLocks/>
          </p:cNvSpPr>
          <p:nvPr/>
        </p:nvSpPr>
        <p:spPr>
          <a:xfrm>
            <a:off x="790222" y="132256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“ </a:t>
            </a:r>
            <a:r>
              <a:rPr lang="zh-CN" altLang="en-US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让我 </a:t>
            </a:r>
            <a:r>
              <a:rPr lang="en-US" altLang="zh-CN" b="1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+ </a:t>
            </a:r>
            <a:r>
              <a:rPr lang="th-TH" altLang="zh-CN" b="1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กริยา </a:t>
            </a:r>
            <a:r>
              <a:rPr lang="en-US" altLang="zh-CN" b="1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+ </a:t>
            </a:r>
            <a:r>
              <a:rPr lang="zh-CN" altLang="en-US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一下你的</a:t>
            </a:r>
            <a:r>
              <a:rPr lang="en-US" altLang="zh-CN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___ ”</a:t>
            </a:r>
          </a:p>
          <a:p>
            <a:pPr marL="0" indent="0" algn="ctr">
              <a:buFont typeface="Arial"/>
              <a:buNone/>
            </a:pPr>
            <a:r>
              <a:rPr lang="th-TH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เป็นการใช้รูปประโยคที่เหมือนกับการขออนุญาตในการทำบางสิ่งอย่างสุภาพ</a:t>
            </a:r>
            <a:endParaRPr lang="en-US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5" name="Google Shape;145;p23"/>
          <p:cNvSpPr txBox="1">
            <a:spLocks/>
          </p:cNvSpPr>
          <p:nvPr/>
        </p:nvSpPr>
        <p:spPr>
          <a:xfrm>
            <a:off x="4814709" y="2698044"/>
            <a:ext cx="4724400" cy="544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sz="2800" dirty="0" smtClean="0">
                <a:latin typeface="TH SarabunPSK"/>
                <a:ea typeface="TH SarabunPSK"/>
                <a:cs typeface="TH SarabunPSK"/>
                <a:sym typeface="TH SarabunPSK"/>
              </a:rPr>
              <a:t>让 </a:t>
            </a:r>
            <a:r>
              <a:rPr lang="zh-CN" altLang="en-US" sz="28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我</a:t>
            </a:r>
            <a:r>
              <a:rPr lang="zh-CN" altLang="en-US" sz="28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sz="28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量 </a:t>
            </a:r>
            <a:r>
              <a:rPr lang="zh-CN" altLang="en-US" sz="2800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一 下 </a:t>
            </a:r>
            <a:r>
              <a:rPr lang="zh-CN" altLang="en-US" sz="2800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你 的</a:t>
            </a:r>
            <a:r>
              <a:rPr lang="zh-CN" altLang="en-US" sz="28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sz="2800" dirty="0" smtClean="0">
                <a:solidFill>
                  <a:srgbClr val="FFC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血 压</a:t>
            </a:r>
          </a:p>
          <a:p>
            <a:pPr marL="0" indent="0">
              <a:buFont typeface="Arial"/>
              <a:buNone/>
            </a:pP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ràng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wǒ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liáng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yī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xià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de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xuě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yā</a:t>
            </a:r>
            <a:endParaRPr lang="en-US" sz="20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ร่าง </a:t>
            </a:r>
            <a:r>
              <a:rPr lang="th-TH" sz="28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หว่อ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 เหลียง อี ซีอ่า </a:t>
            </a:r>
            <a:r>
              <a:rPr lang="th-TH" sz="28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800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เตอ</a:t>
            </a: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 เสี่ย ยา</a:t>
            </a:r>
          </a:p>
          <a:p>
            <a:pPr marL="0" indent="0">
              <a:buFont typeface="Arial"/>
              <a:buNone/>
            </a:pPr>
            <a:r>
              <a:rPr lang="th-TH" sz="2800" dirty="0" smtClean="0">
                <a:latin typeface="TH SarabunPSK"/>
                <a:ea typeface="TH SarabunPSK"/>
                <a:cs typeface="TH SarabunPSK"/>
                <a:sym typeface="TH SarabunPSK"/>
              </a:rPr>
              <a:t>ขอ</a:t>
            </a:r>
            <a:r>
              <a:rPr lang="th-TH" sz="28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ฉัน</a:t>
            </a:r>
            <a:r>
              <a:rPr lang="th-TH" sz="28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วัด</a:t>
            </a:r>
            <a:r>
              <a:rPr lang="th-TH" sz="2800" dirty="0" smtClean="0">
                <a:solidFill>
                  <a:srgbClr val="FFC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ความดันโลหิต</a:t>
            </a:r>
            <a:r>
              <a:rPr lang="th-TH" sz="2800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ของคุณ</a:t>
            </a:r>
            <a:r>
              <a:rPr lang="th-TH" sz="2800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หน่อย</a:t>
            </a:r>
          </a:p>
          <a:p>
            <a:pPr marL="0" indent="0">
              <a:buFont typeface="Arial"/>
              <a:buNone/>
            </a:pPr>
            <a:endParaRPr lang="th-TH" sz="28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38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4" end="4066.258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2676840"/>
            <a:ext cx="487363" cy="487363"/>
          </a:xfrm>
          <a:prstGeom prst="rect">
            <a:avLst/>
          </a:prstGeom>
        </p:spPr>
      </p:pic>
      <p:pic>
        <p:nvPicPr>
          <p:cNvPr id="6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545" end="231.315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9132" y="4595637"/>
            <a:ext cx="487363" cy="487363"/>
          </a:xfrm>
          <a:prstGeom prst="rect">
            <a:avLst/>
          </a:prstGeom>
        </p:spPr>
      </p:pic>
      <p:pic>
        <p:nvPicPr>
          <p:cNvPr id="7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48" end="414.60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6800" y="279311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4. การส่ง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ตรวจทางห้องปฏิบัติการ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去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照 </a:t>
            </a:r>
            <a:r>
              <a:rPr lang="en-US" sz="4400" b="1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X</a:t>
            </a:r>
            <a:r>
              <a:rPr 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光</a:t>
            </a:r>
            <a:endParaRPr lang="en-US" altLang="zh-CN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qù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zhào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X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guāng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ชวี่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จ้าว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เอกซ์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กวาง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ต้องไป </a:t>
            </a:r>
            <a:r>
              <a:rPr lang="th-TH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x </a:t>
            </a:r>
            <a:r>
              <a:rPr lang="th-TH" dirty="0" err="1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ray</a:t>
            </a:r>
            <a:endParaRPr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solidFill>
                  <a:schemeClr val="tx1"/>
                </a:solidFill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去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超 声 波 检 查</a:t>
            </a: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qù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chāo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shēng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bō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jiǎn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chá</a:t>
            </a:r>
            <a:endParaRPr lang="th-TH" sz="24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ชวี่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เชา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เซิง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ปัว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เจี่ยน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ฉา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ต้องไป </a:t>
            </a:r>
            <a:r>
              <a:rPr lang="th-TH" dirty="0" err="1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ultrasound</a:t>
            </a:r>
            <a:endParaRPr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39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00" end="710.947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5125" y="1852436"/>
            <a:ext cx="487363" cy="487363"/>
          </a:xfrm>
          <a:prstGeom prst="rect">
            <a:avLst/>
          </a:prstGeom>
        </p:spPr>
      </p:pic>
      <p:pic>
        <p:nvPicPr>
          <p:cNvPr id="4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89" end="1028.14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84637" y="386325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สารบัญ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708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หัวข้อ							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      หน้า</a:t>
            </a:r>
          </a:p>
          <a:p>
            <a:pPr lvl="0" algn="l" rtl="0">
              <a:spcBef>
                <a:spcPts val="36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คำนำ							2</a:t>
            </a:r>
          </a:p>
          <a:p>
            <a:pPr lvl="0" algn="l" rtl="0">
              <a:spcBef>
                <a:spcPts val="36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กิตติกรรมประกาศ						3</a:t>
            </a:r>
          </a:p>
          <a:p>
            <a:pPr lvl="0" algn="l" rtl="0">
              <a:spcBef>
                <a:spcPts val="36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วัตถุประสงค์ของบทเรียน						5</a:t>
            </a:r>
          </a:p>
          <a:p>
            <a:pPr lvl="0" algn="l" rtl="0">
              <a:spcBef>
                <a:spcPts val="36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คำแนะนำการใช้บทเรียน						6</a:t>
            </a:r>
          </a:p>
          <a:p>
            <a:pPr lvl="0" algn="l" rtl="0">
              <a:spcBef>
                <a:spcPts val="36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แบบทดสอบก่อนเรียน (</a:t>
            </a:r>
            <a:r>
              <a:rPr lang="en-US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Pre</a:t>
            </a:r>
            <a:r>
              <a:rPr lang="en-US" altLang="zh-CN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-</a:t>
            </a:r>
            <a:r>
              <a:rPr lang="th-TH" altLang="zh-CN" sz="2400" b="1" dirty="0" err="1" smtClean="0">
                <a:latin typeface="TH SarabunPSK"/>
                <a:ea typeface="TH SarabunPSK"/>
                <a:cs typeface="TH SarabunPSK"/>
                <a:sym typeface="TH SarabunPSK"/>
              </a:rPr>
              <a:t>test</a:t>
            </a: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)					7</a:t>
            </a:r>
          </a:p>
          <a:p>
            <a:pPr lvl="0" algn="l" rtl="0">
              <a:spcBef>
                <a:spcPts val="36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หัวข้อการเรียนรู้							12</a:t>
            </a:r>
          </a:p>
          <a:p>
            <a:pPr lvl="0" algn="l" rtl="0">
              <a:spcBef>
                <a:spcPts val="36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แบบทดสอบหลังเรียน (</a:t>
            </a:r>
            <a:r>
              <a:rPr lang="en-US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Post-test</a:t>
            </a: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)					48</a:t>
            </a:r>
          </a:p>
          <a:p>
            <a:pPr lvl="0" algn="l" rtl="0">
              <a:spcBef>
                <a:spcPts val="36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เฉลยแบบทดสอบ						53</a:t>
            </a:r>
          </a:p>
          <a:p>
            <a:pPr lvl="0">
              <a:buFontTx/>
              <a:buChar char="-"/>
            </a:pP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เอกสารอ้างอิงและหนังสืออ่านเพิ่มเติม					57</a:t>
            </a:r>
          </a:p>
          <a:p>
            <a:pPr lvl="0">
              <a:buFontTx/>
              <a:buChar char="-"/>
            </a:pPr>
            <a:r>
              <a:rPr lang="th-TH" sz="2400" b="1" dirty="0">
                <a:latin typeface="TH SarabunPSK"/>
                <a:ea typeface="TH SarabunPSK"/>
                <a:cs typeface="TH SarabunPSK"/>
                <a:sym typeface="TH SarabunPSK"/>
              </a:rPr>
              <a:t>เอกสารอ้างอิง</a:t>
            </a:r>
            <a:r>
              <a:rPr lang="th-TH" sz="2400" b="1" dirty="0" smtClean="0">
                <a:latin typeface="TH SarabunPSK"/>
                <a:ea typeface="TH SarabunPSK"/>
                <a:cs typeface="TH SarabunPSK"/>
                <a:sym typeface="TH SarabunPSK"/>
              </a:rPr>
              <a:t>รูปภาพ						58</a:t>
            </a:r>
            <a:endParaRPr sz="2400"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4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4. การส่ง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ตรวจทางห้องปฏิบัติการ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75529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去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验 血</a:t>
            </a: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qù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yàn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xuě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ชวี่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เยี่ยน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ซเหว่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ต้องไป</a:t>
            </a:r>
            <a:r>
              <a:rPr lang="th-TH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เจาะ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เลือด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marR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收 集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大 便</a:t>
            </a:r>
          </a:p>
          <a:p>
            <a:pPr marL="0" marR="6350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shōu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jí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dà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biàn</a:t>
            </a:r>
            <a:endParaRPr lang="th-TH" sz="24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marR="63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โซว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จี๋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ต้า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เปี้ยน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marR="63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เก็บ</a:t>
            </a:r>
            <a:r>
              <a:rPr lang="th-TH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อุจจาระ</a:t>
            </a:r>
            <a:endParaRPr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151;p24"/>
          <p:cNvSpPr txBox="1">
            <a:spLocks/>
          </p:cNvSpPr>
          <p:nvPr/>
        </p:nvSpPr>
        <p:spPr>
          <a:xfrm>
            <a:off x="5342965" y="1600200"/>
            <a:ext cx="3675529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63500" indent="0">
              <a:lnSpc>
                <a:spcPct val="150000"/>
              </a:lnSpc>
              <a:spcBef>
                <a:spcPts val="0"/>
              </a:spcBef>
              <a:buSzPts val="1100"/>
              <a:buFont typeface="Arial"/>
              <a:buNone/>
            </a:pP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收 集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小 便</a:t>
            </a:r>
            <a:endParaRPr lang="en-US" altLang="zh-CN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marR="63500" indent="0">
              <a:spcBef>
                <a:spcPts val="0"/>
              </a:spcBef>
              <a:buSzPts val="1100"/>
              <a:buNone/>
            </a:pP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shōu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jí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xiǎo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biàn</a:t>
            </a:r>
            <a:endParaRPr lang="zh-CN" altLang="en-US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marR="63500" indent="0">
              <a:spcBef>
                <a:spcPts val="0"/>
              </a:spcBef>
              <a:buSzPts val="1100"/>
              <a:buFont typeface="Arial"/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โซว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จี๋ เสี่ยว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เปี้ยน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marR="63500" indent="0">
              <a:spcBef>
                <a:spcPts val="0"/>
              </a:spcBef>
              <a:buSzPts val="1100"/>
              <a:buFont typeface="Arial"/>
              <a:buNone/>
            </a:pP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เก็บ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ปัสสาวะ</a:t>
            </a:r>
          </a:p>
          <a:p>
            <a:pPr marL="0" indent="0">
              <a:buFont typeface="Arial"/>
              <a:buNone/>
            </a:pP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40</a:t>
            </a:fld>
            <a:endParaRPr lang="th-TH"/>
          </a:p>
        </p:txBody>
      </p:sp>
      <p:pic>
        <p:nvPicPr>
          <p:cNvPr id="5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1" end="820.791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6459" y="1750837"/>
            <a:ext cx="487363" cy="487363"/>
          </a:xfrm>
          <a:prstGeom prst="rect">
            <a:avLst/>
          </a:prstGeom>
        </p:spPr>
      </p:pic>
      <p:pic>
        <p:nvPicPr>
          <p:cNvPr id="6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76" end="377.19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2281" y="1829858"/>
            <a:ext cx="487363" cy="487363"/>
          </a:xfrm>
          <a:prstGeom prst="rect">
            <a:avLst/>
          </a:prstGeom>
        </p:spPr>
      </p:pic>
      <p:pic>
        <p:nvPicPr>
          <p:cNvPr id="7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98" end="376.092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6459" y="42231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5. วิธีการ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รักษา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57200" y="1340224"/>
            <a:ext cx="3567953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sz="24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要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吃 药</a:t>
            </a:r>
          </a:p>
          <a:p>
            <a:pPr marL="0" lvl="0" indent="0">
              <a:buNone/>
            </a:pP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chī</a:t>
            </a:r>
            <a:r>
              <a:rPr lang="en-US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18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endParaRPr lang="th-TH" sz="18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ชือ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 smtClean="0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endParaRPr lang="th-TH" sz="24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sz="2400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ต้อง</a:t>
            </a:r>
            <a:r>
              <a:rPr lang="th-TH" sz="2400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กินยา</a:t>
            </a:r>
            <a:endParaRPr sz="2400"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饭 </a:t>
            </a:r>
            <a:r>
              <a:rPr lang="zh-CN" altLang="en-US" sz="24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前</a:t>
            </a: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吃</a:t>
            </a:r>
            <a:endParaRPr lang="en-US" altLang="zh-CN" sz="2400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fàn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qián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chī</a:t>
            </a:r>
            <a:endParaRPr lang="th-TH" altLang="zh-CN" sz="18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ฟ่าน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เฉียน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ชือ</a:t>
            </a:r>
            <a:endParaRPr lang="th-TH" sz="24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กิน</a:t>
            </a:r>
            <a:r>
              <a:rPr lang="th-TH" sz="2400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ก่อน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อาหาร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饭 </a:t>
            </a:r>
            <a:r>
              <a:rPr lang="zh-CN" altLang="en-US" sz="2400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后</a:t>
            </a:r>
            <a:r>
              <a:rPr lang="zh-CN" altLang="en-US" sz="2400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sz="2400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吃</a:t>
            </a:r>
            <a:endParaRPr lang="en-US" altLang="zh-CN" sz="2400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fàn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hòu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latin typeface="+mj-lt"/>
                <a:ea typeface="TH SarabunPSK"/>
                <a:cs typeface="TH SarabunPSK"/>
                <a:sym typeface="TH SarabunPSK"/>
              </a:rPr>
              <a:t>chī</a:t>
            </a:r>
            <a:r>
              <a:rPr lang="en-US" altLang="zh-CN" sz="18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endParaRPr lang="th-TH" altLang="zh-CN" sz="18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ฟ่าน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โฮ่ว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sz="2400" dirty="0" err="1">
                <a:latin typeface="TH SarabunPSK"/>
                <a:ea typeface="TH SarabunPSK"/>
                <a:cs typeface="TH SarabunPSK"/>
                <a:sym typeface="TH SarabunPSK"/>
              </a:rPr>
              <a:t>ชือ</a:t>
            </a:r>
            <a:endParaRPr lang="th-TH" sz="24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กิน</a:t>
            </a:r>
            <a:r>
              <a:rPr lang="th-TH" sz="2400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หลัง</a:t>
            </a: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อาหาร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sz="2400" dirty="0">
                <a:latin typeface="TH SarabunPSK"/>
                <a:ea typeface="TH SarabunPSK"/>
                <a:cs typeface="TH SarabunPSK"/>
                <a:sym typeface="TH SarabunPSK"/>
              </a:rPr>
              <a:t>		</a:t>
            </a:r>
            <a:endParaRPr sz="2400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157;p25"/>
          <p:cNvSpPr txBox="1">
            <a:spLocks/>
          </p:cNvSpPr>
          <p:nvPr/>
        </p:nvSpPr>
        <p:spPr>
          <a:xfrm>
            <a:off x="5190564" y="1417638"/>
            <a:ext cx="3567953" cy="493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早 饭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H SarabunPSK"/>
                <a:cs typeface="TH SarabunPSK"/>
                <a:sym typeface="TH SarabunPSK"/>
              </a:rPr>
              <a:t>zǎo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TH SarabunPSK"/>
                <a:cs typeface="TH SarabunPSK"/>
                <a:sym typeface="TH SarabunPSK"/>
              </a:rPr>
              <a:t>fàn</a:t>
            </a:r>
            <a:endParaRPr lang="th-TH" altLang="zh-CN" sz="2400" dirty="0" smtClean="0">
              <a:solidFill>
                <a:schemeClr val="accent6">
                  <a:lumMod val="75000"/>
                </a:schemeClr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จ่าว </a:t>
            </a:r>
            <a:r>
              <a:rPr lang="th-TH" sz="2400" dirty="0" err="1" smtClean="0">
                <a:solidFill>
                  <a:schemeClr val="accent6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ฟ่าน</a:t>
            </a:r>
            <a:endParaRPr lang="th-TH" sz="2400" dirty="0">
              <a:solidFill>
                <a:schemeClr val="accent6">
                  <a:lumMod val="75000"/>
                </a:schemeClr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อาหารเช้า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午 饭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altLang="zh-CN" sz="18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H SarabunPSK"/>
                <a:cs typeface="TH SarabunPSK"/>
                <a:sym typeface="TH SarabunPSK"/>
              </a:rPr>
              <a:t>wǔ</a:t>
            </a:r>
            <a:r>
              <a:rPr lang="en-US" altLang="zh-CN" sz="1800" dirty="0">
                <a:solidFill>
                  <a:schemeClr val="accent3">
                    <a:lumMod val="75000"/>
                  </a:schemeClr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ea typeface="TH SarabunPSK"/>
                <a:cs typeface="TH SarabunPSK"/>
                <a:sym typeface="TH SarabunPSK"/>
              </a:rPr>
              <a:t>fàn</a:t>
            </a:r>
            <a:endParaRPr lang="th-TH" altLang="zh-CN" sz="1800" dirty="0" smtClean="0">
              <a:solidFill>
                <a:schemeClr val="accent3">
                  <a:lumMod val="75000"/>
                </a:schemeClr>
              </a:solidFill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sz="2400" dirty="0" smtClean="0">
                <a:solidFill>
                  <a:schemeClr val="accent3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อู่ </a:t>
            </a:r>
            <a:r>
              <a:rPr lang="th-TH" sz="2400" dirty="0" err="1" smtClean="0">
                <a:solidFill>
                  <a:schemeClr val="accent3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ฟ่าน</a:t>
            </a:r>
            <a:endParaRPr lang="th-TH" sz="2400" dirty="0" smtClean="0">
              <a:solidFill>
                <a:schemeClr val="accent3">
                  <a:lumMod val="75000"/>
                </a:schemeClr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sz="2400" dirty="0" smtClean="0">
                <a:solidFill>
                  <a:schemeClr val="accent3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อาหารกลางวัน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晚 饭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altLang="zh-CN" sz="18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TH SarabunPSK"/>
                <a:cs typeface="TH SarabunPSK"/>
                <a:sym typeface="TH SarabunPSK"/>
              </a:rPr>
              <a:t>wǎn</a:t>
            </a:r>
            <a:r>
              <a:rPr lang="en-US" altLang="zh-CN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18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TH SarabunPSK"/>
                <a:cs typeface="TH SarabunPSK"/>
                <a:sym typeface="TH SarabunPSK"/>
              </a:rPr>
              <a:t>fàn</a:t>
            </a:r>
            <a:endParaRPr lang="th-TH" altLang="zh-CN" sz="1800" dirty="0" smtClean="0">
              <a:solidFill>
                <a:schemeClr val="accent5">
                  <a:lumMod val="75000"/>
                </a:schemeClr>
              </a:solidFill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หว่าน </a:t>
            </a:r>
            <a:r>
              <a:rPr lang="th-TH" sz="2400" dirty="0" err="1" smtClean="0">
                <a:solidFill>
                  <a:schemeClr val="accent5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ฟ่าน</a:t>
            </a:r>
            <a:endParaRPr lang="th-TH" sz="2400" dirty="0" smtClean="0">
              <a:solidFill>
                <a:schemeClr val="accent5">
                  <a:lumMod val="75000"/>
                </a:schemeClr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อาหาร</a:t>
            </a:r>
            <a:r>
              <a:rPr lang="th-TH" sz="2400" dirty="0">
                <a:solidFill>
                  <a:schemeClr val="accent5">
                    <a:lumMod val="75000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เย็น</a:t>
            </a:r>
          </a:p>
          <a:p>
            <a:pPr marL="0" indent="0">
              <a:buFont typeface="Arial"/>
              <a:buNone/>
            </a:pPr>
            <a:endParaRPr lang="th-TH" sz="24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41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5" end="729.832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1361" y="1417638"/>
            <a:ext cx="487363" cy="487363"/>
          </a:xfrm>
          <a:prstGeom prst="rect">
            <a:avLst/>
          </a:prstGeom>
        </p:spPr>
      </p:pic>
      <p:pic>
        <p:nvPicPr>
          <p:cNvPr id="5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34" end="485.312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97494" y="2910936"/>
            <a:ext cx="487363" cy="487363"/>
          </a:xfrm>
          <a:prstGeom prst="rect">
            <a:avLst/>
          </a:prstGeom>
        </p:spPr>
      </p:pic>
      <p:pic>
        <p:nvPicPr>
          <p:cNvPr id="6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519" end="506.888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97493" y="4561770"/>
            <a:ext cx="487363" cy="487363"/>
          </a:xfrm>
          <a:prstGeom prst="rect">
            <a:avLst/>
          </a:prstGeom>
        </p:spPr>
      </p:pic>
      <p:pic>
        <p:nvPicPr>
          <p:cNvPr id="7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523" end="1576.031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12295" y="1485715"/>
            <a:ext cx="487363" cy="487363"/>
          </a:xfrm>
          <a:prstGeom prst="rect">
            <a:avLst/>
          </a:prstGeom>
        </p:spPr>
      </p:pic>
      <p:pic>
        <p:nvPicPr>
          <p:cNvPr id="8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476" end="318.714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35767" y="3115911"/>
            <a:ext cx="487363" cy="487363"/>
          </a:xfrm>
          <a:prstGeom prst="rect">
            <a:avLst/>
          </a:prstGeom>
        </p:spPr>
      </p:pic>
      <p:pic>
        <p:nvPicPr>
          <p:cNvPr id="9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434" end="505.473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35767" y="4561770"/>
            <a:ext cx="487363" cy="487363"/>
          </a:xfrm>
          <a:prstGeom prst="rect">
            <a:avLst/>
          </a:prstGeom>
        </p:spPr>
      </p:pic>
      <p:pic>
        <p:nvPicPr>
          <p:cNvPr id="1026" name="Picture 2" descr="à¸à¸¥à¸à¸²à¸£à¸à¹à¸à¸«à¸²à¸£à¸¹à¸à¸ à¸²à¸à¸ªà¸³à¸«à¸£à¸±à¸ à¸£à¸¹à¸à¸à¸£à¸°à¸­à¸²à¸à¸´à¸à¸¢à¹ à¸à¸²à¸£à¹à¸à¸¹à¸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96" y="-53182"/>
            <a:ext cx="17145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à¸¥à¸à¸²à¸£à¸à¹à¸à¸«à¸²à¸£à¸¹à¸à¸ à¸²à¸à¸ªà¸³à¸«à¸£à¸±à¸ à¸£à¸¹à¸à¸à¸£à¸°à¸à¸±à¸à¸à¸£à¹ à¸à¸²à¸£à¹à¸à¸¹à¸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12" y="5049133"/>
            <a:ext cx="1510176" cy="14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0688" y="2409629"/>
            <a:ext cx="2130008" cy="1721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5. วิธีการ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รักษา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这 </a:t>
            </a:r>
            <a:r>
              <a:rPr lang="th-TH" dirty="0" smtClean="0">
                <a:solidFill>
                  <a:schemeClr val="bg2"/>
                </a:solidFill>
                <a:latin typeface="TH SarabunPSK"/>
                <a:ea typeface="TH SarabunPSK"/>
                <a:cs typeface="TH SarabunPSK"/>
                <a:sym typeface="TH SarabunPSK"/>
              </a:rPr>
              <a:t>药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每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____ 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个 小 时 </a:t>
            </a:r>
            <a:r>
              <a:rPr lang="th-TH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吃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____ </a:t>
            </a:r>
            <a:r>
              <a:rPr lang="th-TH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片</a:t>
            </a: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zhè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měi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smtClean="0">
                <a:latin typeface="TH SarabunPSK" panose="020B0500040200020003" pitchFamily="34" charset="-34"/>
                <a:ea typeface="TH SarabunPSK"/>
                <a:cs typeface="TH SarabunPSK" panose="020B0500040200020003" pitchFamily="34" charset="-34"/>
                <a:sym typeface="TH SarabunPSK"/>
              </a:rPr>
              <a:t>_____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gè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xiǎo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shí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chī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smtClean="0">
                <a:latin typeface="TH SarabunPSK" panose="020B0500040200020003" pitchFamily="34" charset="-34"/>
                <a:ea typeface="TH SarabunPSK"/>
                <a:cs typeface="TH SarabunPSK" panose="020B0500040200020003" pitchFamily="34" charset="-34"/>
                <a:sym typeface="TH SarabunPSK"/>
              </a:rPr>
              <a:t>_____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piàn</a:t>
            </a:r>
            <a:endParaRPr sz="24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เจ้อ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เหม่ย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____เก้อ เสี่ยว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สือ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ชือ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____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เพี่ยน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th-TH" dirty="0" smtClean="0">
                <a:solidFill>
                  <a:schemeClr val="bg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ยา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ชนิดนี้</a:t>
            </a:r>
            <a:r>
              <a:rPr lang="th-TH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กิน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ครั้ง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ละ ____</a:t>
            </a:r>
            <a:r>
              <a:rPr lang="th-TH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เม็ด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ทุก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____</a:t>
            </a:r>
            <a:r>
              <a:rPr lang="th-TH" dirty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ชั่วโมง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endParaRPr dirty="0">
              <a:solidFill>
                <a:schemeClr val="accent4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这药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是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饭后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吃的。</a:t>
            </a:r>
            <a:r>
              <a:rPr lang="zh-CN" altLang="en-US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一天</a:t>
            </a:r>
            <a:r>
              <a:rPr lang="zh-CN" altLang="en-US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吃</a:t>
            </a:r>
            <a:r>
              <a:rPr lang="zh-CN" altLang="en-US" dirty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三</a:t>
            </a:r>
            <a:r>
              <a:rPr lang="zh-CN" altLang="en-US" dirty="0" smtClean="0">
                <a:solidFill>
                  <a:schemeClr val="accent4"/>
                </a:solidFill>
                <a:latin typeface="TH SarabunPSK"/>
                <a:ea typeface="TH SarabunPSK"/>
                <a:cs typeface="TH SarabunPSK"/>
                <a:sym typeface="TH SarabunPSK"/>
              </a:rPr>
              <a:t>次 </a:t>
            </a:r>
            <a:r>
              <a:rPr lang="zh-CN" altLang="en-US" dirty="0" smtClean="0">
                <a:solidFill>
                  <a:srgbClr val="00B050"/>
                </a:solidFill>
                <a:latin typeface="TH SarabunPSK"/>
                <a:ea typeface="TH SarabunPSK"/>
                <a:cs typeface="TH SarabunPSK"/>
                <a:sym typeface="TH SarabunPSK"/>
              </a:rPr>
              <a:t>每一次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吃</a:t>
            </a:r>
            <a:r>
              <a:rPr lang="zh-CN" altLang="en-US" dirty="0" smtClean="0">
                <a:solidFill>
                  <a:srgbClr val="FFC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一片</a:t>
            </a:r>
            <a:endParaRPr lang="en-US" altLang="zh-CN" dirty="0" smtClean="0">
              <a:solidFill>
                <a:srgbClr val="FFC000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zhè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shì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fàn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hòu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chī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de.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yī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tiān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chī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sān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cì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měi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yī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cì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chī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yī</a:t>
            </a:r>
            <a:r>
              <a:rPr lang="en-US" altLang="zh-CN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000" dirty="0" err="1">
                <a:latin typeface="+mj-lt"/>
                <a:ea typeface="TH SarabunPSK"/>
                <a:cs typeface="TH SarabunPSK"/>
                <a:sym typeface="TH SarabunPSK"/>
              </a:rPr>
              <a:t>piàn</a:t>
            </a:r>
            <a:endParaRPr lang="en-US" altLang="zh-CN" sz="20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เจ้อ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ซื่อ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ฟ่าน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โฮ่ว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ชือ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เตอะ. อี เทียน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ชือ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ซาน ซื่อ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เหม่ย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อี ซื่อ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ชือ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อี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เพี่ยน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ยานี้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เป็น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ยา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หลังอาหาร </a:t>
            </a:r>
            <a:r>
              <a:rPr lang="th-TH" dirty="0" smtClean="0">
                <a:solidFill>
                  <a:srgbClr val="FF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กิน</a:t>
            </a:r>
            <a:r>
              <a:rPr lang="th-TH" dirty="0" smtClean="0">
                <a:solidFill>
                  <a:srgbClr val="00B05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ครั้งละ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rgbClr val="FFC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1 เม็ด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วันละ </a:t>
            </a:r>
            <a:r>
              <a:rPr lang="th-TH" dirty="0" smtClean="0">
                <a:solidFill>
                  <a:srgbClr val="7030A0"/>
                </a:solidFill>
                <a:latin typeface="TH SarabunPSK"/>
                <a:ea typeface="TH SarabunPSK"/>
                <a:cs typeface="TH SarabunPSK"/>
                <a:sym typeface="TH SarabunPSK"/>
              </a:rPr>
              <a:t>3 ครั้ง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42</a:t>
            </a:fld>
            <a:endParaRPr lang="th-TH"/>
          </a:p>
        </p:txBody>
      </p:sp>
      <p:pic>
        <p:nvPicPr>
          <p:cNvPr id="3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" end="514.04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3118" y="42456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5. วิธีการ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รักษา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7778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要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打 针</a:t>
            </a: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dǎ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zhēn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ต่า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เจิน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ต้อง</a:t>
            </a:r>
            <a:r>
              <a:rPr lang="th-TH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ฉีดยา</a:t>
            </a:r>
            <a:endParaRPr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要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做 手 术</a:t>
            </a: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zuò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shǒu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shù</a:t>
            </a:r>
            <a:endParaRPr lang="th-TH" sz="24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จั้ว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โส่ว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ซู่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ต้อง</a:t>
            </a:r>
            <a:r>
              <a:rPr lang="th-TH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ได้รับการผ่าตัด</a:t>
            </a:r>
            <a:endParaRPr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43</a:t>
            </a:fld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83" y="3366643"/>
            <a:ext cx="3243717" cy="3172269"/>
          </a:xfrm>
          <a:prstGeom prst="rect">
            <a:avLst/>
          </a:prstGeom>
        </p:spPr>
      </p:pic>
      <p:sp>
        <p:nvSpPr>
          <p:cNvPr id="6" name="Google Shape;163;p26"/>
          <p:cNvSpPr txBox="1">
            <a:spLocks/>
          </p:cNvSpPr>
          <p:nvPr/>
        </p:nvSpPr>
        <p:spPr>
          <a:xfrm>
            <a:off x="3969738" y="1642752"/>
            <a:ext cx="3527778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要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住 院</a:t>
            </a:r>
            <a:endParaRPr lang="en-US" altLang="zh-CN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zhù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yuàn</a:t>
            </a:r>
            <a:endParaRPr lang="en-US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จู้ ยู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แอ้น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ต้อง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นอนโรงพยาบาล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574737" y="27407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 smtClean="0">
                <a:latin typeface="TH SarabunPSK"/>
                <a:ea typeface="TH SarabunPSK"/>
                <a:cs typeface="TH SarabunPSK"/>
                <a:sym typeface="TH SarabunPSK"/>
              </a:rPr>
              <a:t>คำศัพท์เกี่ยวกับการรักษา</a:t>
            </a:r>
            <a:endParaRPr sz="4000"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15519"/>
              </p:ext>
            </p:extLst>
          </p:nvPr>
        </p:nvGraphicFramePr>
        <p:xfrm>
          <a:off x="752203" y="1417077"/>
          <a:ext cx="7680596" cy="430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149"/>
                <a:gridCol w="1920149"/>
                <a:gridCol w="1920149"/>
                <a:gridCol w="1920149"/>
              </a:tblGrid>
              <a:tr h="47805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คำศัพท์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พิน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อิน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คำอ่านไทย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7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药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yào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ย่าว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7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药水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yào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shuǐ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ย่าว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สุ่ย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ยาน้ำ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7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药片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yào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piàn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ย่าว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เพี่ยน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ยาเม็ด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7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药膏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yào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gāo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ย่าว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เกา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ยาทา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7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止痛药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zhǐ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tòng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yào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จื่อ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ท่ง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ย่าว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ยาแก้ปวด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7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退热药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tuì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rè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yào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ทุ่ย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เร่อ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ย่าว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ยาแก้ไข้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7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止咳药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zhǐ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kě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yào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จื๋อ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เข่อ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ย่าว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ยาแก้ไอ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7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抗菌素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kàng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jùn</a:t>
                      </a:r>
                      <a:r>
                        <a:rPr lang="en-US" sz="2000" b="0" dirty="0" smtClean="0">
                          <a:latin typeface="+mj-lt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dirty="0" err="1" smtClean="0">
                          <a:latin typeface="+mj-lt"/>
                          <a:cs typeface="TH SarabunPSK" panose="020B0500040200020003" pitchFamily="34" charset="-34"/>
                        </a:rPr>
                        <a:t>sù</a:t>
                      </a:r>
                      <a:endParaRPr lang="th-TH" sz="2000" b="0" dirty="0">
                        <a:latin typeface="+mj-lt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คั่ง จู้อิน สู้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ยาปฏิชีวนะ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44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5</a:t>
            </a: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. คำแนะนำ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56743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要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多 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喝 水</a:t>
            </a:r>
          </a:p>
          <a:p>
            <a:pPr marL="0" lvl="0" indent="0">
              <a:buNone/>
            </a:pP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duō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hē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shuǐ</a:t>
            </a:r>
            <a:endParaRPr lang="th-TH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ตัว เฮอ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สุ่ย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ต้อง</a:t>
            </a:r>
            <a:r>
              <a:rPr lang="th-TH" dirty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ดื่มน้ำ</a:t>
            </a:r>
            <a:r>
              <a:rPr lang="th-TH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มากๆ</a:t>
            </a:r>
            <a:endParaRPr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要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多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睡 觉</a:t>
            </a: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duō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shuì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jiào</a:t>
            </a:r>
            <a:endParaRPr lang="th-TH" sz="24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ตัว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ซุ่ย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เจี้ยว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ต้อง</a:t>
            </a:r>
            <a:r>
              <a:rPr lang="th-TH" dirty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นอนหลับพักผ่อน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เยอะๆ</a:t>
            </a:r>
            <a:endParaRPr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169;p27"/>
          <p:cNvSpPr txBox="1">
            <a:spLocks/>
          </p:cNvSpPr>
          <p:nvPr/>
        </p:nvSpPr>
        <p:spPr>
          <a:xfrm>
            <a:off x="4905829" y="1600200"/>
            <a:ext cx="4056743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不 要</a:t>
            </a: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压 力 太 大</a:t>
            </a:r>
            <a:endParaRPr lang="en-US" altLang="zh-CN" dirty="0" smtClean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bú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yā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lì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tài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 smtClean="0">
                <a:latin typeface="+mj-lt"/>
                <a:ea typeface="TH SarabunPSK"/>
                <a:cs typeface="TH SarabunPSK"/>
                <a:sym typeface="TH SarabunPSK"/>
              </a:rPr>
              <a:t>dà</a:t>
            </a:r>
            <a:endParaRPr lang="th-TH" altLang="zh-CN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ปู๋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ยา ลี่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ท่าย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ต้า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ต้องอย่า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เครียด</a:t>
            </a:r>
            <a:endParaRPr lang="th-TH"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45</a:t>
            </a:fld>
            <a:endParaRPr lang="th-TH"/>
          </a:p>
        </p:txBody>
      </p:sp>
      <p:pic>
        <p:nvPicPr>
          <p:cNvPr id="3074" name="Picture 2" descr="à¸à¸¥à¸à¸²à¸£à¸à¹à¸à¸«à¸²à¸£à¸¹à¸à¸ à¸²à¸à¸ªà¸³à¸«à¸£à¸±à¸ à¸£à¸¹à¸à¸à¸­à¸à¸«à¸¥à¸±à¸ à¸à¸²à¸£à¹à¸à¸¹à¸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2593" r="3238" b="3076"/>
          <a:stretch/>
        </p:blipFill>
        <p:spPr bwMode="auto">
          <a:xfrm>
            <a:off x="4978399" y="3788230"/>
            <a:ext cx="2191657" cy="28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5</a:t>
            </a: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. คำแนะนำ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903029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不 要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抽 烟</a:t>
            </a:r>
            <a:endParaRPr lang="en-US" altLang="zh-CN" dirty="0" smtClean="0">
              <a:solidFill>
                <a:schemeClr val="accent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bú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chōu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yān</a:t>
            </a:r>
            <a:endParaRPr lang="en-US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ปู๋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โชว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เยียน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ห้าม</a:t>
            </a:r>
            <a:r>
              <a:rPr lang="th-TH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สูบ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บุหรี่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你 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要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____ </a:t>
            </a:r>
            <a:r>
              <a:rPr lang="th-TH" dirty="0" smtClean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天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smtClean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请 病 假</a:t>
            </a:r>
          </a:p>
          <a:p>
            <a:pPr marL="0" lvl="0" indent="0">
              <a:buNone/>
            </a:pP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nǐ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_____ </a:t>
            </a:r>
            <a:r>
              <a:rPr lang="en-US" sz="2000" dirty="0" err="1" smtClean="0">
                <a:latin typeface="+mj-lt"/>
                <a:ea typeface="TH SarabunPSK"/>
                <a:cs typeface="TH SarabunPSK"/>
                <a:sym typeface="TH SarabunPSK"/>
              </a:rPr>
              <a:t>tiān</a:t>
            </a:r>
            <a:r>
              <a:rPr lang="en-US" sz="20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qǐng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bìng</a:t>
            </a:r>
            <a:r>
              <a:rPr lang="en-US" sz="20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000" dirty="0" err="1">
                <a:latin typeface="+mj-lt"/>
                <a:ea typeface="TH SarabunPSK"/>
                <a:cs typeface="TH SarabunPSK"/>
                <a:sym typeface="TH SarabunPSK"/>
              </a:rPr>
              <a:t>jià</a:t>
            </a:r>
            <a:endParaRPr lang="th-TH" sz="20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หนี่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 ___ เทียน ฉิ่ง ปิ้ง จี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อ้า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คุณ</a:t>
            </a:r>
            <a:r>
              <a:rPr lang="th-TH" dirty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ต้อง</a:t>
            </a:r>
            <a:r>
              <a:rPr lang="th-TH" dirty="0">
                <a:solidFill>
                  <a:schemeClr val="accent6"/>
                </a:solidFill>
                <a:latin typeface="TH SarabunPSK"/>
                <a:ea typeface="TH SarabunPSK"/>
                <a:cs typeface="TH SarabunPSK"/>
                <a:sym typeface="TH SarabunPSK"/>
              </a:rPr>
              <a:t>ลาป่วย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สัก ___ </a:t>
            </a:r>
            <a:r>
              <a:rPr lang="th-TH" dirty="0">
                <a:solidFill>
                  <a:schemeClr val="accent2"/>
                </a:solidFill>
                <a:latin typeface="TH SarabunPSK"/>
                <a:ea typeface="TH SarabunPSK"/>
                <a:cs typeface="TH SarabunPSK"/>
                <a:sym typeface="TH SarabunPSK"/>
              </a:rPr>
              <a:t>วัน</a:t>
            </a:r>
            <a:endParaRPr dirty="0">
              <a:solidFill>
                <a:schemeClr val="accent2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169;p27"/>
          <p:cNvSpPr txBox="1">
            <a:spLocks/>
          </p:cNvSpPr>
          <p:nvPr/>
        </p:nvSpPr>
        <p:spPr>
          <a:xfrm>
            <a:off x="4949371" y="1600200"/>
            <a:ext cx="7903029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不 要 </a:t>
            </a:r>
            <a:r>
              <a:rPr lang="zh-CN" altLang="en-US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喝 酒</a:t>
            </a:r>
            <a:endParaRPr lang="en-US" altLang="zh-CN" dirty="0" smtClean="0">
              <a:solidFill>
                <a:schemeClr val="accent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bú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yào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hē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jiǔ</a:t>
            </a:r>
            <a:endParaRPr lang="zh-CN" altLang="en-US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ปู๋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ย่าว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เฮอ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จิ่ว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ห้าม</a:t>
            </a:r>
            <a:r>
              <a:rPr lang="th-TH" dirty="0" smtClean="0">
                <a:solidFill>
                  <a:schemeClr val="accent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ดื่มเหล้า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46</a:t>
            </a:fld>
            <a:endParaRPr lang="th-TH"/>
          </a:p>
        </p:txBody>
      </p:sp>
      <p:pic>
        <p:nvPicPr>
          <p:cNvPr id="4098" name="Picture 2" descr="à¸à¸¥à¸à¸²à¸£à¸à¹à¸à¸«à¸²à¸£à¸¹à¸à¸ à¸²à¸à¸ªà¸³à¸«à¸£à¸±à¸ à¸£à¸¹à¸à¸¥à¸²à¸à¹à¸§à¸¢ à¸à¸²à¸£à¹à¸à¸¹à¸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71" y="4114994"/>
            <a:ext cx="2360951" cy="219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6</a:t>
            </a:r>
            <a:r>
              <a:rPr lang="th-TH" b="1" dirty="0" smtClean="0">
                <a:latin typeface="TH SarabunPSK"/>
                <a:ea typeface="TH SarabunPSK"/>
                <a:cs typeface="TH SarabunPSK"/>
                <a:sym typeface="TH SarabunPSK"/>
              </a:rPr>
              <a:t>. การ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กล่าวลา</a:t>
            </a:r>
            <a:endParaRPr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04447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再 见</a:t>
            </a: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z</a:t>
            </a:r>
            <a:r>
              <a:rPr lang="en-US" sz="2400" dirty="0" err="1" smtClean="0">
                <a:latin typeface="+mj-lt"/>
                <a:ea typeface="TH SarabunPSK"/>
                <a:cs typeface="TH SarabunPSK"/>
                <a:sym typeface="TH SarabunPSK"/>
              </a:rPr>
              <a:t>ài</a:t>
            </a:r>
            <a:r>
              <a:rPr lang="en-US" sz="2400" dirty="0" smtClean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jiàn</a:t>
            </a:r>
            <a:endParaRPr lang="th-TH" sz="24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จ้าย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เจี่ยน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ลาก่อน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谢 谢</a:t>
            </a:r>
          </a:p>
          <a:p>
            <a:pPr marL="0" lvl="0" indent="0">
              <a:buNone/>
            </a:pP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xiè</a:t>
            </a:r>
            <a:r>
              <a:rPr lang="en-US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sz="2400" dirty="0" err="1">
                <a:latin typeface="+mj-lt"/>
                <a:ea typeface="TH SarabunPSK"/>
                <a:cs typeface="TH SarabunPSK"/>
                <a:sym typeface="TH SarabunPSK"/>
              </a:rPr>
              <a:t>xie</a:t>
            </a:r>
            <a:endParaRPr lang="th-TH" sz="2400" dirty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เซี่ย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เซี่ย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ขอบคุณ</a:t>
            </a: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4" name="Google Shape;175;p28"/>
          <p:cNvSpPr txBox="1">
            <a:spLocks/>
          </p:cNvSpPr>
          <p:nvPr/>
        </p:nvSpPr>
        <p:spPr>
          <a:xfrm>
            <a:off x="4034117" y="3594849"/>
            <a:ext cx="4204447" cy="241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dirty="0" smtClean="0">
                <a:latin typeface="TH SarabunPSK"/>
                <a:ea typeface="TH SarabunPSK"/>
                <a:cs typeface="TH SarabunPSK"/>
                <a:sym typeface="TH SarabunPSK"/>
              </a:rPr>
              <a:t>不 用 谢</a:t>
            </a:r>
            <a:endParaRPr lang="en-US" altLang="zh-CN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None/>
            </a:pP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bú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yòng</a:t>
            </a:r>
            <a:r>
              <a:rPr lang="en-US" altLang="zh-CN" sz="2400" dirty="0">
                <a:latin typeface="+mj-lt"/>
                <a:ea typeface="TH SarabunPSK"/>
                <a:cs typeface="TH SarabunPSK"/>
                <a:sym typeface="TH SarabunPSK"/>
              </a:rPr>
              <a:t> </a:t>
            </a:r>
            <a:r>
              <a:rPr lang="en-US" altLang="zh-CN" sz="2400" dirty="0" err="1">
                <a:latin typeface="+mj-lt"/>
                <a:ea typeface="TH SarabunPSK"/>
                <a:cs typeface="TH SarabunPSK"/>
                <a:sym typeface="TH SarabunPSK"/>
              </a:rPr>
              <a:t>xiè</a:t>
            </a:r>
            <a:endParaRPr lang="zh-CN" altLang="en-US" sz="2400" dirty="0" smtClean="0">
              <a:latin typeface="+mj-lt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ปู๋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ย่ง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lang="th-TH" dirty="0" err="1" smtClean="0">
                <a:latin typeface="TH SarabunPSK"/>
                <a:ea typeface="TH SarabunPSK"/>
                <a:cs typeface="TH SarabunPSK"/>
                <a:sym typeface="TH SarabunPSK"/>
              </a:rPr>
              <a:t>เซี่ย</a:t>
            </a:r>
            <a:endParaRPr lang="th-TH" dirty="0" smtClean="0"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indent="0">
              <a:buFont typeface="Arial"/>
              <a:buNone/>
            </a:pP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ไม่เป็นไร (ใช้ตอบรับคำขอบคุณ)</a:t>
            </a:r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47</a:t>
            </a:fld>
            <a:endParaRPr lang="th-TH"/>
          </a:p>
        </p:txBody>
      </p:sp>
      <p:pic>
        <p:nvPicPr>
          <p:cNvPr id="5122" name="Picture 2" descr="à¸à¸¥à¸à¸²à¸£à¸à¹à¸à¸«à¸²à¸£à¸¹à¸à¸ à¸²à¸à¸ªà¸³à¸«à¸£à¸±à¸ à¸£à¸¹à¸à¸¥à¸²à¸à¹à¸­à¸ à¸à¸²à¸£à¹à¸à¸¹à¸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2" y="1331868"/>
            <a:ext cx="34480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5130" y="2632356"/>
            <a:ext cx="8229600" cy="1143000"/>
          </a:xfrm>
        </p:spPr>
        <p:txBody>
          <a:bodyPr/>
          <a:lstStyle/>
          <a:p>
            <a:r>
              <a:rPr lang="en-US" sz="19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Post-test</a:t>
            </a:r>
            <a:br>
              <a:rPr lang="en-US" sz="19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ให้เวลา 10 นาที</a:t>
            </a: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27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49</a:t>
            </a:fld>
            <a:endParaRPr lang="th-TH"/>
          </a:p>
        </p:txBody>
      </p:sp>
      <p:pic>
        <p:nvPicPr>
          <p:cNvPr id="1028" name="Picture 4" descr="https://scontent.fbkk12-2.fna.fbcdn.net/v/t1.15752-9/53287733_1235568646598770_2322729360332685312_n.jpg?_nc_cat=104&amp;_nc_ht=scontent.fbkk12-2.fna&amp;oh=f4e234bca69d6ae6ef4a29680579f081&amp;oe=5D1AFF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263333"/>
            <a:ext cx="7147560" cy="53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content.fbkk12-3.fna.fbcdn.net/v/t1.15752-9/54520376_306119130073386_7376378762037821440_n.jpg?_nc_cat=110&amp;_nc_ht=scontent.fbkk12-3.fna&amp;oh=8ba76af2c579312fdd01b7da71ecc48b&amp;oe=5D2189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1" y="154328"/>
            <a:ext cx="7283045" cy="101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วัตถุประสงค์ของบทเรียน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เมื่อเสร็จสิ้นการเรียนรู้จากบทเรียนแล้ว ผู้เรียนสามารถ</a:t>
            </a:r>
          </a:p>
          <a:p>
            <a:pPr marL="11430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มีความรู้พื้นฐานของคำศัพท์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บทสนทนาภาษาจีนเบื้องต้นในการปฏิบัติงานวิชาชีพในโรงพยาบาล ได้แก่</a:t>
            </a:r>
          </a:p>
          <a:p>
            <a:pPr marL="11430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-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คำทักทาย		- การ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ส่งตรวจทาง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ห้องปฏิบัติการ</a:t>
            </a:r>
          </a:p>
          <a:p>
            <a:pPr marL="11430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ซักประวัติ		- วิธีการรักษา</a:t>
            </a:r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และคำแนะนำ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430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 smtClean="0">
                <a:latin typeface="TH SarabunPSK"/>
                <a:ea typeface="TH SarabunPSK"/>
                <a:cs typeface="TH SarabunPSK"/>
                <a:sym typeface="TH SarabunPSK"/>
              </a:rPr>
              <a:t>ตรวจร่างกาย		- การกล่าวลา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430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สื่อสารเบื้องต้นกับผู้ป่วยชาวจีนได้อย่างมีประสิทธิภาพ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7479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50</a:t>
            </a:fld>
            <a:endParaRPr lang="th-TH"/>
          </a:p>
        </p:txBody>
      </p:sp>
      <p:pic>
        <p:nvPicPr>
          <p:cNvPr id="2050" name="Picture 2" descr="https://scontent.fbkk12-2.fna.fbcdn.net/v/t1.15752-9/53874899_2368124099888801_6916846093481279488_n.jpg?_nc_cat=104&amp;_nc_ht=scontent.fbkk12-2.fna&amp;oh=9d99311e6249ab9dda6d631c9a34c1e0&amp;oe=5D15724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0"/>
          <a:stretch/>
        </p:blipFill>
        <p:spPr bwMode="auto">
          <a:xfrm>
            <a:off x="380999" y="350520"/>
            <a:ext cx="7830023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bkk12-2.fna.fbcdn.net/v/t1.15752-9/53293140_770301846702057_6820415985967693824_n.jpg?_nc_cat=105&amp;_nc_ht=scontent.fbkk12-2.fna&amp;oh=da7ff5d7f0812dffeb77dbc240ad14bf&amp;oe=5D11F8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0"/>
          <a:stretch/>
        </p:blipFill>
        <p:spPr bwMode="auto">
          <a:xfrm>
            <a:off x="380999" y="4072970"/>
            <a:ext cx="7395327" cy="24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51</a:t>
            </a:fld>
            <a:endParaRPr lang="th-TH"/>
          </a:p>
        </p:txBody>
      </p:sp>
      <p:pic>
        <p:nvPicPr>
          <p:cNvPr id="3074" name="Picture 2" descr="https://scontent.fbkk8-2.fna.fbcdn.net/v/t1.15752-9/53899631_2070355289745549_3937528370891325440_n.jpg?_nc_cat=107&amp;_nc_ht=scontent.fbkk8-2.fna&amp;oh=2fc3cdf92b4cd9ecfafdcc13c16c5fea&amp;oe=5D0D9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" y="3044506"/>
            <a:ext cx="7462838" cy="24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content.fbkk12-2.fna.fbcdn.net/v/t1.15752-9/53293140_770301846702057_6820415985967693824_n.jpg?_nc_cat=105&amp;_nc_ht=scontent.fbkk12-2.fna&amp;oh=da7ff5d7f0812dffeb77dbc240ad14bf&amp;oe=5D11F8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1"/>
          <a:stretch/>
        </p:blipFill>
        <p:spPr bwMode="auto">
          <a:xfrm>
            <a:off x="289559" y="594360"/>
            <a:ext cx="7565923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52</a:t>
            </a:fld>
            <a:endParaRPr lang="th-TH"/>
          </a:p>
        </p:txBody>
      </p:sp>
      <p:pic>
        <p:nvPicPr>
          <p:cNvPr id="4098" name="Picture 2" descr="https://scontent.fbkk12-2.fna.fbcdn.net/v/t1.15752-9/54367038_2753172224725321_183122042403422208_n.jpg?_nc_cat=105&amp;_nc_ht=scontent.fbkk12-2.fna&amp;oh=99444654bf447ccac93b4bf61d5a0485&amp;oe=5CE423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96678"/>
            <a:ext cx="5189220" cy="7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bkk12-1.fna.fbcdn.net/v/t1.15752-9/53362468_420481678707798_7869102997987393536_n.jpg?_nc_cat=106&amp;_nc_ht=scontent.fbkk12-1.fna&amp;oh=d0ddc3995361eb8e5e6366e6b779404a&amp;oe=5D1AD0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0" y="853439"/>
            <a:ext cx="4503420" cy="60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5130" y="2632356"/>
            <a:ext cx="8229600" cy="1143000"/>
          </a:xfrm>
        </p:spPr>
        <p:txBody>
          <a:bodyPr/>
          <a:lstStyle/>
          <a:p>
            <a:r>
              <a:rPr lang="th-TH" sz="19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เฉลย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101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54</a:t>
            </a:fld>
            <a:endParaRPr lang="th-TH"/>
          </a:p>
        </p:txBody>
      </p:sp>
      <p:pic>
        <p:nvPicPr>
          <p:cNvPr id="2050" name="Picture 2" descr="https://scontent.fbkk12-2.fna.fbcdn.net/v/t1.15752-9/53874899_2368124099888801_6916846093481279488_n.jpg?_nc_cat=104&amp;_nc_ht=scontent.fbkk12-2.fna&amp;oh=9d99311e6249ab9dda6d631c9a34c1e0&amp;oe=5D15724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0"/>
          <a:stretch/>
        </p:blipFill>
        <p:spPr bwMode="auto">
          <a:xfrm>
            <a:off x="380999" y="350520"/>
            <a:ext cx="7830023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bkk12-2.fna.fbcdn.net/v/t1.15752-9/53293140_770301846702057_6820415985967693824_n.jpg?_nc_cat=105&amp;_nc_ht=scontent.fbkk12-2.fna&amp;oh=da7ff5d7f0812dffeb77dbc240ad14bf&amp;oe=5D11F8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0"/>
          <a:stretch/>
        </p:blipFill>
        <p:spPr bwMode="auto">
          <a:xfrm>
            <a:off x="380999" y="4072970"/>
            <a:ext cx="7395327" cy="24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วงรี 1"/>
          <p:cNvSpPr/>
          <p:nvPr/>
        </p:nvSpPr>
        <p:spPr>
          <a:xfrm>
            <a:off x="4411134" y="414867"/>
            <a:ext cx="313266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1024467" y="1651000"/>
            <a:ext cx="313266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1024467" y="6191250"/>
            <a:ext cx="313266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02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55</a:t>
            </a:fld>
            <a:endParaRPr lang="th-TH"/>
          </a:p>
        </p:txBody>
      </p:sp>
      <p:pic>
        <p:nvPicPr>
          <p:cNvPr id="3074" name="Picture 2" descr="https://scontent.fbkk8-2.fna.fbcdn.net/v/t1.15752-9/53899631_2070355289745549_3937528370891325440_n.jpg?_nc_cat=107&amp;_nc_ht=scontent.fbkk8-2.fna&amp;oh=2fc3cdf92b4cd9ecfafdcc13c16c5fea&amp;oe=5D0D9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" y="3044506"/>
            <a:ext cx="7462838" cy="24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content.fbkk12-2.fna.fbcdn.net/v/t1.15752-9/53293140_770301846702057_6820415985967693824_n.jpg?_nc_cat=105&amp;_nc_ht=scontent.fbkk12-2.fna&amp;oh=da7ff5d7f0812dffeb77dbc240ad14bf&amp;oe=5D11F8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1"/>
          <a:stretch/>
        </p:blipFill>
        <p:spPr bwMode="auto">
          <a:xfrm>
            <a:off x="289559" y="594360"/>
            <a:ext cx="7565923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956734" y="1972734"/>
            <a:ext cx="313266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956734" y="3157855"/>
            <a:ext cx="313266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2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56</a:t>
            </a:fld>
            <a:endParaRPr lang="th-TH"/>
          </a:p>
        </p:txBody>
      </p:sp>
      <p:pic>
        <p:nvPicPr>
          <p:cNvPr id="4098" name="Picture 2" descr="https://scontent.fbkk12-2.fna.fbcdn.net/v/t1.15752-9/54367038_2753172224725321_183122042403422208_n.jpg?_nc_cat=105&amp;_nc_ht=scontent.fbkk12-2.fna&amp;oh=99444654bf447ccac93b4bf61d5a0485&amp;oe=5CE423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96678"/>
            <a:ext cx="5189220" cy="7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bkk12-1.fna.fbcdn.net/v/t1.15752-9/53362468_420481678707798_7869102997987393536_n.jpg?_nc_cat=106&amp;_nc_ht=scontent.fbkk12-1.fna&amp;oh=d0ddc3995361eb8e5e6366e6b779404a&amp;oe=5D1AD0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0" y="853439"/>
            <a:ext cx="4503420" cy="60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4377267" y="1295400"/>
            <a:ext cx="1168400" cy="116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4377267" y="1871133"/>
            <a:ext cx="1168400" cy="1176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flipV="1">
            <a:off x="4368800" y="1295400"/>
            <a:ext cx="1176867" cy="1141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4377267" y="3035299"/>
            <a:ext cx="1168400" cy="1773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4378961" y="3619499"/>
            <a:ext cx="1166706" cy="2341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 flipV="1">
            <a:off x="4360334" y="3619499"/>
            <a:ext cx="1185333" cy="582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4377267" y="4768847"/>
            <a:ext cx="1168400" cy="611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 flipV="1">
            <a:off x="4377267" y="1861714"/>
            <a:ext cx="1168400" cy="349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4377267" y="5951007"/>
            <a:ext cx="1168400" cy="587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flipV="1">
            <a:off x="4368800" y="4201582"/>
            <a:ext cx="1176867" cy="2353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8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 และหนังสืออ่านเพิ่มเติม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นี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น่า 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กัว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Daily Chinese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สนทนาภาษาจีนในชีวิตประจำวันแบบทันท่วงที. พิมพ์ครั้งที่ 1. กรุงเทพฯ: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Book </a:t>
            </a:r>
            <a:r>
              <a:rPr lang="en-US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Caff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; 2561.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ฐากูร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ภัสส์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ภัทรสินอังกูร. เก่งจีนกลาง ภาคสนทนา. พิมพ์ครั้งที่ 1. กรุงเทพฯ: ต้นกล้า; 2561.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ทีม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วิชาการ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Life Balance.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ศัพท์จีน 6,000 คำ. พิมพ์ครั้งที่ 1. กรุงเทพฯ: 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อินส์พัล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; 2561.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พร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เพ็ญ เลิศ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ชัยพัฒ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นกุล.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Quick Chinese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ภาษาจีนพูดเลย. พิมพ์ครั้งที่ 8. กรุงเทพฯ: พราว; 2561.</a:t>
            </a:r>
          </a:p>
          <a:p>
            <a:r>
              <a:rPr lang="th-TH" sz="2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ณัช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รีย์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พาณิชธนสิน.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All-in-one Chinese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ภาษาจีนครบ. พิมพ์ครั้งที่ 1. กรุงเทพฯ: พราว; 2561.</a:t>
            </a:r>
          </a:p>
          <a:p>
            <a:r>
              <a:rPr lang="th-TH" sz="2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สุ่ย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หลิน.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Adventure China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เก่งภาษาจีนฉบับพูดกินเที่ยว. พิมพ์ครั้งที่ 1. กรุงเทพฯ: 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อินส์พัล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; 2560.</a:t>
            </a:r>
          </a:p>
          <a:p>
            <a:r>
              <a:rPr lang="th-TH" sz="2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สุ่ย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หลิน.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Mind Map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พูดจีน แบบเน้นๆ. พิมพ์ครั้งที่ 5. กรุงเทพฯ: 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อินส์พัล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; 2556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40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เอกสารอ้างอิงรูปภาพ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Facebook page : </a:t>
            </a:r>
            <a:r>
              <a:rPr lang="en-US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Pucca</a:t>
            </a:r>
            <a:endPara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https://steemkr.com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https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://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www.gotoknow.org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my.dek-d.com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mumeaw.com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https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://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th.pngtree.com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://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www.twoeggz.com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www.yogeev.com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58</a:t>
            </a:fld>
            <a:endParaRPr lang="th-TH"/>
          </a:p>
        </p:txBody>
      </p:sp>
      <p:sp>
        <p:nvSpPr>
          <p:cNvPr id="6" name="ตัวแทนข้อความ 2"/>
          <p:cNvSpPr txBox="1">
            <a:spLocks/>
          </p:cNvSpPr>
          <p:nvPr/>
        </p:nvSpPr>
        <p:spPr>
          <a:xfrm>
            <a:off x="4572000" y="164782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https://imagineering.co.th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https://www.learningstudio.info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https://www.dreamstime.com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https://www.sanook.com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https://pantip.com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https://www.google.com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http://www.goddesszilla.com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39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คำแนะนำการใช้บทเรียน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326776"/>
            <a:ext cx="8229600" cy="5728448"/>
          </a:xfrm>
        </p:spPr>
        <p:txBody>
          <a:bodyPr/>
          <a:lstStyle/>
          <a:p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บทเรียนนี้สามารถเรียนรู้ผ่านอุปกรณ์อิเล็กทรอนิกส์ได้หลากหลายรูปแบบ หรือพิมพ์เป็นเอกสารเพื่อการเรียนรู้ด้วยตนเอง (ไฟล์อิเล็กทรอนิกส์มีเสียงประกอบ)</a:t>
            </a:r>
          </a:p>
          <a:p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en-US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Pre-test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โดยยังไม่ต้องดูเฉลย</a:t>
            </a:r>
          </a:p>
          <a:p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ศึกษาบทเรียน ใช้เวลาประมาณ 1 ชั่วโมง</a:t>
            </a:r>
          </a:p>
          <a:p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en-US" sz="26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Post-test 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และสามารถ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ตรวจคำตอบได้ในหน้าถัดไป 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โดยเกณฑ์ในการผ่านบทเรียนต้อง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ได้คะแนน </a:t>
            </a:r>
            <a:r>
              <a:rPr lang="en-US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Post-test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≥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10 คะแนน </a:t>
            </a:r>
            <a:r>
              <a:rPr lang="th-TH" sz="26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≥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Pre-test</a:t>
            </a:r>
          </a:p>
          <a:p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ข้อจำกัดของ</a:t>
            </a:r>
            <a:r>
              <a:rPr lang="th-TH" sz="26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การอ่านออกเสียงภาษาจีน</a:t>
            </a:r>
            <a:r>
              <a:rPr lang="th-TH" sz="26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โดยเขียนคำอ่านในภาษาไทย 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บางคำอาจมีเสียงที่ออกมา</a:t>
            </a:r>
            <a:r>
              <a:rPr lang="th-TH" sz="26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ไม่เหมือนเสียงคำอ่า</a:t>
            </a:r>
            <a:r>
              <a:rPr lang="th-TH" sz="26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นที่ถูกต้องในภาษาจีน 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ซึ่งใน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สไลด์จะมี</a:t>
            </a:r>
            <a:r>
              <a:rPr lang="th-TH" sz="26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เสียงคำบรรยายประกอบให้ (กดสัญลักษณ์        )</a:t>
            </a:r>
          </a:p>
          <a:p>
            <a:r>
              <a:rPr lang="th-TH" sz="265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ขอบเขตของเนื้อหาในชุดสไลด์นี้เป็นเพียง</a:t>
            </a:r>
            <a:r>
              <a:rPr lang="th-TH" sz="265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บทสนทนาและคำศัพท์ภาษาจีนเบื้องต้น</a:t>
            </a:r>
            <a:r>
              <a:rPr lang="th-TH" sz="265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 อาจ</a:t>
            </a:r>
            <a:r>
              <a:rPr lang="th-TH" sz="265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ไม่ครอบคลุม</a:t>
            </a:r>
            <a:r>
              <a:rPr lang="th-TH" sz="265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บทสนทนาทางการแพทย์ทั้งหมด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6</a:t>
            </a:fld>
            <a:endParaRPr lang="th-TH" dirty="0"/>
          </a:p>
        </p:txBody>
      </p:sp>
      <p:pic>
        <p:nvPicPr>
          <p:cNvPr id="5" name="เสียงที่บันทึ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3953" y="4919130"/>
            <a:ext cx="368653" cy="3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5130" y="2632356"/>
            <a:ext cx="8229600" cy="1143000"/>
          </a:xfrm>
        </p:spPr>
        <p:txBody>
          <a:bodyPr/>
          <a:lstStyle/>
          <a:p>
            <a:r>
              <a:rPr lang="en-US" sz="19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Pre-test</a:t>
            </a:r>
            <a:br>
              <a:rPr lang="en-US" sz="19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ให้เวลา 10 นาที</a:t>
            </a:r>
            <a:endParaRPr lang="th-TH" sz="19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5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8</a:t>
            </a:fld>
            <a:endParaRPr lang="th-TH"/>
          </a:p>
        </p:txBody>
      </p:sp>
      <p:pic>
        <p:nvPicPr>
          <p:cNvPr id="1026" name="Picture 2" descr="https://scontent.fbkk8-2.fna.fbcdn.net/v/t1.15752-9/53551255_740310463030905_7402487374308966400_n.jpg?_nc_cat=103&amp;_nc_ht=scontent.fbkk8-2.fna&amp;oh=abde3b4769de928f9be8eb7e8cc4eb95&amp;oe=5D1483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08"/>
            <a:ext cx="91440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bkk12-2.fna.fbcdn.net/v/t1.15752-9/53287733_1235568646598770_2322729360332685312_n.jpg?_nc_cat=104&amp;_nc_ht=scontent.fbkk12-2.fna&amp;oh=f4e234bca69d6ae6ef4a29680579f081&amp;oe=5D1AFF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263333"/>
            <a:ext cx="7147560" cy="53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9</a:t>
            </a:fld>
            <a:endParaRPr lang="th-TH"/>
          </a:p>
        </p:txBody>
      </p:sp>
      <p:pic>
        <p:nvPicPr>
          <p:cNvPr id="2050" name="Picture 2" descr="https://scontent.fbkk12-2.fna.fbcdn.net/v/t1.15752-9/53874899_2368124099888801_6916846093481279488_n.jpg?_nc_cat=104&amp;_nc_ht=scontent.fbkk12-2.fna&amp;oh=9d99311e6249ab9dda6d631c9a34c1e0&amp;oe=5D15724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0"/>
          <a:stretch/>
        </p:blipFill>
        <p:spPr bwMode="auto">
          <a:xfrm>
            <a:off x="380999" y="350520"/>
            <a:ext cx="7830023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bkk12-2.fna.fbcdn.net/v/t1.15752-9/53293140_770301846702057_6820415985967693824_n.jpg?_nc_cat=105&amp;_nc_ht=scontent.fbkk12-2.fna&amp;oh=da7ff5d7f0812dffeb77dbc240ad14bf&amp;oe=5D11F8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0"/>
          <a:stretch/>
        </p:blipFill>
        <p:spPr bwMode="auto">
          <a:xfrm>
            <a:off x="380999" y="4072970"/>
            <a:ext cx="7395327" cy="24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3267</Words>
  <Application>Microsoft Office PowerPoint</Application>
  <PresentationFormat>นำเสนอทางหน้าจอ (4:3)</PresentationFormat>
  <Paragraphs>812</Paragraphs>
  <Slides>58</Slides>
  <Notes>37</Notes>
  <HiddenSlides>0</HiddenSlides>
  <MMClips>47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58</vt:i4>
      </vt:variant>
    </vt:vector>
  </HeadingPairs>
  <TitlesOfParts>
    <vt:vector size="65" baseType="lpstr">
      <vt:lpstr>宋体</vt:lpstr>
      <vt:lpstr>Arial</vt:lpstr>
      <vt:lpstr>Calibri</vt:lpstr>
      <vt:lpstr>Cordia New</vt:lpstr>
      <vt:lpstr>TH SarabunIT๙</vt:lpstr>
      <vt:lpstr>TH SarabunPSK</vt:lpstr>
      <vt:lpstr>ชุดรูปแบบของ Office</vt:lpstr>
      <vt:lpstr>งานนำเสนอ PowerPoint</vt:lpstr>
      <vt:lpstr>คำนำ</vt:lpstr>
      <vt:lpstr>กิตติกรรมประกาศ</vt:lpstr>
      <vt:lpstr>สารบัญ</vt:lpstr>
      <vt:lpstr>วัตถุประสงค์ของบทเรียน</vt:lpstr>
      <vt:lpstr>คำแนะนำการใช้บทเรียน</vt:lpstr>
      <vt:lpstr>Pre-test ให้เวลา 10 นาที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หัวข้อการเรียนรู้</vt:lpstr>
      <vt:lpstr>1. คำทักทาย</vt:lpstr>
      <vt:lpstr>1. คำทักทาย</vt:lpstr>
      <vt:lpstr>1. คำทักทาย</vt:lpstr>
      <vt:lpstr>1. คำทักทาย</vt:lpstr>
      <vt:lpstr>1. คำทักทาย</vt:lpstr>
      <vt:lpstr>1. คำทักทาย</vt:lpstr>
      <vt:lpstr>1. คำทักทาย</vt:lpstr>
      <vt:lpstr>1. คำทักทาย</vt:lpstr>
      <vt:lpstr>1. คำทักทาย</vt:lpstr>
      <vt:lpstr>1. คำทักทาย</vt:lpstr>
      <vt:lpstr>2. ซักประวัติ อาการ</vt:lpstr>
      <vt:lpstr>2. ซักประวัติ</vt:lpstr>
      <vt:lpstr>อวัยวะ</vt:lpstr>
      <vt:lpstr>งานนำเสนอ PowerPoint</vt:lpstr>
      <vt:lpstr>2. ซักประวัติ อาการ</vt:lpstr>
      <vt:lpstr>2. ซักประวัติ</vt:lpstr>
      <vt:lpstr>2. ซักประวัติ</vt:lpstr>
      <vt:lpstr>2. ซักประวัติ</vt:lpstr>
      <vt:lpstr>2. ซักประวัติ</vt:lpstr>
      <vt:lpstr>2. ซักประวัติ</vt:lpstr>
      <vt:lpstr>2. ซักประวัติ</vt:lpstr>
      <vt:lpstr>2. ซักประวัติ</vt:lpstr>
      <vt:lpstr>2. ซักประวัติ</vt:lpstr>
      <vt:lpstr>2. ซักประวัติ</vt:lpstr>
      <vt:lpstr>2. ซักประวัติ</vt:lpstr>
      <vt:lpstr>3. ตรวจร่างกาย</vt:lpstr>
      <vt:lpstr>4. การส่งตรวจทางห้องปฏิบัติการ</vt:lpstr>
      <vt:lpstr>4. การส่งตรวจทางห้องปฏิบัติการ</vt:lpstr>
      <vt:lpstr>5. วิธีการรักษา</vt:lpstr>
      <vt:lpstr>5. วิธีการรักษา</vt:lpstr>
      <vt:lpstr>5. วิธีการรักษา</vt:lpstr>
      <vt:lpstr>คำศัพท์เกี่ยวกับการรักษา</vt:lpstr>
      <vt:lpstr>5. คำแนะนำ</vt:lpstr>
      <vt:lpstr>5. คำแนะนำ</vt:lpstr>
      <vt:lpstr>6. การกล่าวลา</vt:lpstr>
      <vt:lpstr>Post-test ให้เวลา 10 นาที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เฉลย</vt:lpstr>
      <vt:lpstr>งานนำเสนอ PowerPoint</vt:lpstr>
      <vt:lpstr>งานนำเสนอ PowerPoint</vt:lpstr>
      <vt:lpstr>งานนำเสนอ PowerPoint</vt:lpstr>
      <vt:lpstr>เอกสารอ้างอิง และหนังสืออ่านเพิ่มเติม</vt:lpstr>
      <vt:lpstr>เอกสารอ้างอิงรูปภาพ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ภาษาจีนเบื้องต้น</dc:title>
  <dc:creator>Chaloemkiat Sae-heng</dc:creator>
  <cp:lastModifiedBy>Chaloemkiat Sae-heng</cp:lastModifiedBy>
  <cp:revision>166</cp:revision>
  <dcterms:modified xsi:type="dcterms:W3CDTF">2019-03-11T04:45:59Z</dcterms:modified>
</cp:coreProperties>
</file>